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3"/>
  </p:notesMasterIdLst>
  <p:handoutMasterIdLst>
    <p:handoutMasterId r:id="rId14"/>
  </p:handoutMasterIdLst>
  <p:sldIdLst>
    <p:sldId id="256" r:id="rId3"/>
    <p:sldId id="283" r:id="rId4"/>
    <p:sldId id="327" r:id="rId5"/>
    <p:sldId id="282" r:id="rId6"/>
    <p:sldId id="330" r:id="rId7"/>
    <p:sldId id="328" r:id="rId8"/>
    <p:sldId id="331" r:id="rId9"/>
    <p:sldId id="332" r:id="rId10"/>
    <p:sldId id="329" r:id="rId11"/>
    <p:sldId id="286" r:id="rId1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7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2021/11/23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928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98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988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i&amp;url</a:t>
            </a:r>
            <a:r>
              <a:rPr lang="en-US" dirty="0"/>
              <a:t>=https%3A%2F%2Fwww.kaggle.com%2Fgetting-started%2F166897&amp;psig=AOvVaw2aEq-GfZEIg4Ik17GhSwEh&amp;ust=1628952493035000&amp;source=</a:t>
            </a:r>
            <a:r>
              <a:rPr lang="en-US" dirty="0" err="1"/>
              <a:t>images&amp;cd</a:t>
            </a:r>
            <a:r>
              <a:rPr lang="en-US" dirty="0"/>
              <a:t>=</a:t>
            </a:r>
            <a:r>
              <a:rPr lang="en-US" dirty="0" err="1"/>
              <a:t>vfe&amp;ved</a:t>
            </a:r>
            <a:r>
              <a:rPr lang="en-US" dirty="0"/>
              <a:t>=0CAwQjhxqFwoTCLD23dqhrvICFQAAAAAdAAAAABAD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826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13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AI &amp; Data 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4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28900" y="3292990"/>
            <a:ext cx="6934200" cy="757130"/>
          </a:xfrm>
        </p:spPr>
        <p:txBody>
          <a:bodyPr/>
          <a:lstStyle/>
          <a:p>
            <a:r>
              <a:rPr lang="zh-CN" altLang="en-US" dirty="0"/>
              <a:t>過擬合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屆 </a:t>
            </a:r>
            <a:r>
              <a:rPr lang="en-US" altLang="zh-CN" dirty="0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896" y="409679"/>
            <a:ext cx="5537200" cy="590931"/>
          </a:xfrm>
        </p:spPr>
        <p:txBody>
          <a:bodyPr/>
          <a:lstStyle/>
          <a:p>
            <a:r>
              <a:rPr lang="en-US" dirty="0"/>
              <a:t>Day 4 </a:t>
            </a:r>
            <a:r>
              <a:rPr lang="zh-TW" altLang="en-US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59058"/>
            <a:ext cx="3556000" cy="341632"/>
          </a:xfrm>
        </p:spPr>
        <p:txBody>
          <a:bodyPr/>
          <a:lstStyle/>
          <a:p>
            <a:r>
              <a:rPr lang="en-TW" sz="1800" dirty="0"/>
              <a:t>探索式分析 (EDA)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956287"/>
            <a:ext cx="4474107" cy="289503"/>
          </a:xfrm>
        </p:spPr>
        <p:txBody>
          <a:bodyPr/>
          <a:lstStyle/>
          <a:p>
            <a:r>
              <a:rPr lang="en-TW" sz="1100" dirty="0"/>
              <a:t>聊聊何謂 EDA，為何要做數據分析？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TW" dirty="0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16990" y="2941810"/>
            <a:ext cx="3556000" cy="341632"/>
          </a:xfrm>
        </p:spPr>
        <p:txBody>
          <a:bodyPr/>
          <a:lstStyle/>
          <a:p>
            <a:r>
              <a:rPr lang="en-TW" sz="1800" dirty="0"/>
              <a:t>撰寫第一支</a:t>
            </a:r>
            <a:r>
              <a:rPr lang="zh-TW" altLang="en-US" sz="1800" dirty="0"/>
              <a:t> </a:t>
            </a:r>
            <a:r>
              <a:rPr lang="en-TW" sz="1800" dirty="0"/>
              <a:t>EDA</a:t>
            </a:r>
            <a:r>
              <a:rPr lang="zh-TW" altLang="en-US" sz="1800" dirty="0"/>
              <a:t> </a:t>
            </a:r>
            <a:r>
              <a:rPr lang="en-TW" sz="1800" dirty="0"/>
              <a:t>程式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16989" y="3239039"/>
            <a:ext cx="4474107" cy="290657"/>
          </a:xfrm>
        </p:spPr>
        <p:txBody>
          <a:bodyPr/>
          <a:lstStyle/>
          <a:p>
            <a:r>
              <a:rPr lang="en-TW" sz="1100" dirty="0"/>
              <a:t>透過鳶尾花 (iris)</a:t>
            </a:r>
            <a:r>
              <a:rPr lang="zh-TW" altLang="en-US" sz="1100" dirty="0"/>
              <a:t> 資料集，來查看資料的分佈狀態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屆 </a:t>
            </a:r>
            <a:r>
              <a:rPr lang="en-US" altLang="zh-CN" dirty="0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535531"/>
          </a:xfrm>
        </p:spPr>
        <p:txBody>
          <a:bodyPr/>
          <a:lstStyle/>
          <a:p>
            <a:pPr lvl="0"/>
            <a:r>
              <a:rPr lang="zh-CN" altLang="en-US" sz="3200" kern="0" dirty="0"/>
              <a:t>探索式分析 </a:t>
            </a:r>
            <a:r>
              <a:rPr lang="en-US" altLang="zh-CN" sz="3200" kern="0" dirty="0"/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293452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1AEA2A-58B7-7C4A-9142-9D42CD537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527C87-1A0D-C94A-98CB-6112C739B140}"/>
              </a:ext>
            </a:extLst>
          </p:cNvPr>
          <p:cNvGrpSpPr/>
          <p:nvPr/>
        </p:nvGrpSpPr>
        <p:grpSpPr>
          <a:xfrm>
            <a:off x="3760054" y="1943374"/>
            <a:ext cx="4671891" cy="4191910"/>
            <a:chOff x="752993" y="2248174"/>
            <a:chExt cx="4671891" cy="4191910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BF036EF-2C5A-4B45-8B58-2EDC52D29E5C}"/>
                </a:ext>
              </a:extLst>
            </p:cNvPr>
            <p:cNvSpPr/>
            <p:nvPr/>
          </p:nvSpPr>
          <p:spPr>
            <a:xfrm rot="18019219">
              <a:off x="1693054" y="2708254"/>
              <a:ext cx="2791769" cy="4671891"/>
            </a:xfrm>
            <a:prstGeom prst="arc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888FCF8-03BF-4741-AEB0-47C1F7DC0C3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143139" y="265039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964D9E-3834-494A-AC66-B652E2CE147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472338" y="253995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5EC397-3F6D-7848-9711-A4F67B27A15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474805" y="3096438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CBA8AC-8EA5-F045-9189-D32719A4D20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826060" y="270361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219566-BFA3-E844-A242-6A72DD91DE7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63435" y="341735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8CB61F5-E89E-A041-8551-C15A8BFF9FC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876781" y="233132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A7E64DA-193A-5744-BA07-116DB43329C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453423" y="2955119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7956677-66C2-8246-9184-567DB4845F8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665231" y="314423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F693B27-E7A9-354E-9B49-DC0A4C8B3ED7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405353" y="2817503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DE993AD-BAAC-A140-89A8-B7A7779D411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897482" y="301887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4690CC0-223B-1D4E-A32C-37E27213215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567729" y="284016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A6FF725-30AD-BB4D-9E50-C0829263392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132847" y="276257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E4AA21C-C512-AE48-AFCB-BCA5E45E09DC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831872" y="257267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8EC7D9BD-D889-0C43-AC90-AA2793469B27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1318771" y="3283099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7B0760AD-C20D-D940-B633-AE0C37C27466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1906312" y="3744061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163A4493-01BA-AE40-916C-9CA679F0CD55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223556" y="4419910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54C2A649-E072-AD42-AFF8-393C43979F2A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487239" y="3965367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0A85F63A-754E-7540-8203-4F44D9CCF06A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1655790" y="3826213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9FE3D020-E451-EE49-B9E2-10934D65C7B7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1892785" y="4009131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BB56DC57-4B63-D044-91F1-9C47D929DDE4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193676" y="4135773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F6082095-DDC3-4D44-AE63-93E5A106781F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248522" y="3722310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291A9975-9208-EF4D-A02B-8B1ABFE6C30B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789230" y="3997499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39A5CEAB-C20F-1147-80B4-CDAB0E231557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978506" y="4216606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81EFE023-F514-4B46-800D-7F0BAE45D77A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944487" y="3832832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E12DE616-6C77-5348-BE2A-EAD63225E45B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3194983" y="3970367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D49F6524-8638-3D4A-BE28-77759EE39FA6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1345092" y="3711812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E3C826BB-EB1A-C743-BC15-4966576FA947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029764" y="3379607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F3FAF024-BDF9-0A45-AF90-6ACD83E0CF45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045802" y="3028586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F5F2A9BE-0201-0942-ACD5-72BAA9143269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700095" y="3587445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riangle 47">
              <a:extLst>
                <a:ext uri="{FF2B5EF4-FFF2-40B4-BE49-F238E27FC236}">
                  <a16:creationId xmlns:a16="http://schemas.microsoft.com/office/drawing/2014/main" id="{A63D77E0-E3AD-EC41-B6B0-1708A8593D63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396560" y="3447100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3AFE4A0-2754-F641-851D-EB980B9F9AF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060558" y="358810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01DBDFB8-5CEA-F748-AD44-711D006CE3B7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3089836" y="3269185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B5BA9A6-31F2-5D4E-BD2B-738961AD2681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508121" y="2514449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B061AD9-8966-9942-8504-82404ECCE8C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176078" y="226643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E745266-CE5D-AF46-8122-37DB431264AC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459442" y="327011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Triangle 53">
              <a:extLst>
                <a:ext uri="{FF2B5EF4-FFF2-40B4-BE49-F238E27FC236}">
                  <a16:creationId xmlns:a16="http://schemas.microsoft.com/office/drawing/2014/main" id="{8CA652B8-D169-B942-BC63-EDC4BA819A9E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3383105" y="3759757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Triangle 54">
              <a:extLst>
                <a:ext uri="{FF2B5EF4-FFF2-40B4-BE49-F238E27FC236}">
                  <a16:creationId xmlns:a16="http://schemas.microsoft.com/office/drawing/2014/main" id="{0C13822E-F28B-F343-BEB6-09F6D8D1CAB5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717275" y="3221257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7CE7AEC-DFD8-5D46-A137-2E7505B3425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27135" y="224817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628F964-D3FE-4144-B3B5-A1C477F9572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105592" y="240104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F67763A4-135B-7A4B-8B47-B1E89C67D7F3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778368" y="4433834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Triangle 58">
              <a:extLst>
                <a:ext uri="{FF2B5EF4-FFF2-40B4-BE49-F238E27FC236}">
                  <a16:creationId xmlns:a16="http://schemas.microsoft.com/office/drawing/2014/main" id="{0FC018EC-B123-944D-84DD-901A4E306016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531626" y="4280328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51A9A3EA-85EB-C94F-A223-C2F0C77ED596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1867532" y="4312158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E50DCB48-185B-264E-ABED-3DF12C697169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1524016" y="4151638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99A1E69-3670-5D47-BF4E-09B9F40EE267}"/>
                </a:ext>
              </a:extLst>
            </p:cNvPr>
            <p:cNvSpPr/>
            <p:nvPr/>
          </p:nvSpPr>
          <p:spPr>
            <a:xfrm rot="7397193">
              <a:off x="3226655" y="3439873"/>
              <a:ext cx="383060" cy="667888"/>
            </a:xfrm>
            <a:custGeom>
              <a:avLst/>
              <a:gdLst>
                <a:gd name="connsiteX0" fmla="*/ 0 w 383060"/>
                <a:gd name="connsiteY0" fmla="*/ 0 h 667888"/>
                <a:gd name="connsiteX1" fmla="*/ 37071 w 383060"/>
                <a:gd name="connsiteY1" fmla="*/ 667265 h 667888"/>
                <a:gd name="connsiteX2" fmla="*/ 37071 w 383060"/>
                <a:gd name="connsiteY2" fmla="*/ 123567 h 667888"/>
                <a:gd name="connsiteX3" fmla="*/ 383060 w 383060"/>
                <a:gd name="connsiteY3" fmla="*/ 259492 h 66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060" h="667888">
                  <a:moveTo>
                    <a:pt x="0" y="0"/>
                  </a:moveTo>
                  <a:cubicBezTo>
                    <a:pt x="15446" y="323335"/>
                    <a:pt x="30893" y="646671"/>
                    <a:pt x="37071" y="667265"/>
                  </a:cubicBezTo>
                  <a:cubicBezTo>
                    <a:pt x="43249" y="687859"/>
                    <a:pt x="-20594" y="191529"/>
                    <a:pt x="37071" y="123567"/>
                  </a:cubicBezTo>
                  <a:cubicBezTo>
                    <a:pt x="94736" y="55605"/>
                    <a:pt x="238898" y="157548"/>
                    <a:pt x="383060" y="259492"/>
                  </a:cubicBezTo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FD29802-3C35-9B42-A254-30E08C6FA68D}"/>
                </a:ext>
              </a:extLst>
            </p:cNvPr>
            <p:cNvSpPr/>
            <p:nvPr/>
          </p:nvSpPr>
          <p:spPr>
            <a:xfrm rot="7397193">
              <a:off x="1600622" y="2363035"/>
              <a:ext cx="1518394" cy="2350103"/>
            </a:xfrm>
            <a:custGeom>
              <a:avLst/>
              <a:gdLst>
                <a:gd name="connsiteX0" fmla="*/ 109724 w 1518394"/>
                <a:gd name="connsiteY0" fmla="*/ 0 h 2350103"/>
                <a:gd name="connsiteX1" fmla="*/ 295075 w 1518394"/>
                <a:gd name="connsiteY1" fmla="*/ 333633 h 2350103"/>
                <a:gd name="connsiteX2" fmla="*/ 542210 w 1518394"/>
                <a:gd name="connsiteY2" fmla="*/ 172995 h 2350103"/>
                <a:gd name="connsiteX3" fmla="*/ 554567 w 1518394"/>
                <a:gd name="connsiteY3" fmla="*/ 605481 h 2350103"/>
                <a:gd name="connsiteX4" fmla="*/ 60297 w 1518394"/>
                <a:gd name="connsiteY4" fmla="*/ 432487 h 2350103"/>
                <a:gd name="connsiteX5" fmla="*/ 23227 w 1518394"/>
                <a:gd name="connsiteY5" fmla="*/ 716692 h 2350103"/>
                <a:gd name="connsiteX6" fmla="*/ 196221 w 1518394"/>
                <a:gd name="connsiteY6" fmla="*/ 741406 h 2350103"/>
                <a:gd name="connsiteX7" fmla="*/ 183864 w 1518394"/>
                <a:gd name="connsiteY7" fmla="*/ 1099752 h 2350103"/>
                <a:gd name="connsiteX8" fmla="*/ 529854 w 1518394"/>
                <a:gd name="connsiteY8" fmla="*/ 976184 h 2350103"/>
                <a:gd name="connsiteX9" fmla="*/ 616351 w 1518394"/>
                <a:gd name="connsiteY9" fmla="*/ 1359244 h 2350103"/>
                <a:gd name="connsiteX10" fmla="*/ 319789 w 1518394"/>
                <a:gd name="connsiteY10" fmla="*/ 1396314 h 2350103"/>
                <a:gd name="connsiteX11" fmla="*/ 529854 w 1518394"/>
                <a:gd name="connsiteY11" fmla="*/ 1791730 h 2350103"/>
                <a:gd name="connsiteX12" fmla="*/ 987054 w 1518394"/>
                <a:gd name="connsiteY12" fmla="*/ 1408671 h 2350103"/>
                <a:gd name="connsiteX13" fmla="*/ 1172405 w 1518394"/>
                <a:gd name="connsiteY13" fmla="*/ 1569308 h 2350103"/>
                <a:gd name="connsiteX14" fmla="*/ 1048837 w 1518394"/>
                <a:gd name="connsiteY14" fmla="*/ 1915298 h 2350103"/>
                <a:gd name="connsiteX15" fmla="*/ 888200 w 1518394"/>
                <a:gd name="connsiteY15" fmla="*/ 2063579 h 2350103"/>
                <a:gd name="connsiteX16" fmla="*/ 1271259 w 1518394"/>
                <a:gd name="connsiteY16" fmla="*/ 2347784 h 2350103"/>
                <a:gd name="connsiteX17" fmla="*/ 1518394 w 1518394"/>
                <a:gd name="connsiteY17" fmla="*/ 2174790 h 235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8394" h="2350103">
                  <a:moveTo>
                    <a:pt x="109724" y="0"/>
                  </a:moveTo>
                  <a:cubicBezTo>
                    <a:pt x="166359" y="152400"/>
                    <a:pt x="222994" y="304801"/>
                    <a:pt x="295075" y="333633"/>
                  </a:cubicBezTo>
                  <a:cubicBezTo>
                    <a:pt x="367156" y="362465"/>
                    <a:pt x="498961" y="127687"/>
                    <a:pt x="542210" y="172995"/>
                  </a:cubicBezTo>
                  <a:cubicBezTo>
                    <a:pt x="585459" y="218303"/>
                    <a:pt x="634886" y="562232"/>
                    <a:pt x="554567" y="605481"/>
                  </a:cubicBezTo>
                  <a:cubicBezTo>
                    <a:pt x="474248" y="648730"/>
                    <a:pt x="148854" y="413952"/>
                    <a:pt x="60297" y="432487"/>
                  </a:cubicBezTo>
                  <a:cubicBezTo>
                    <a:pt x="-28260" y="451022"/>
                    <a:pt x="573" y="665206"/>
                    <a:pt x="23227" y="716692"/>
                  </a:cubicBezTo>
                  <a:cubicBezTo>
                    <a:pt x="45881" y="768178"/>
                    <a:pt x="169448" y="677563"/>
                    <a:pt x="196221" y="741406"/>
                  </a:cubicBezTo>
                  <a:cubicBezTo>
                    <a:pt x="222994" y="805249"/>
                    <a:pt x="128259" y="1060622"/>
                    <a:pt x="183864" y="1099752"/>
                  </a:cubicBezTo>
                  <a:cubicBezTo>
                    <a:pt x="239470" y="1138882"/>
                    <a:pt x="457773" y="932935"/>
                    <a:pt x="529854" y="976184"/>
                  </a:cubicBezTo>
                  <a:cubicBezTo>
                    <a:pt x="601935" y="1019433"/>
                    <a:pt x="651362" y="1289222"/>
                    <a:pt x="616351" y="1359244"/>
                  </a:cubicBezTo>
                  <a:cubicBezTo>
                    <a:pt x="581340" y="1429266"/>
                    <a:pt x="334205" y="1324233"/>
                    <a:pt x="319789" y="1396314"/>
                  </a:cubicBezTo>
                  <a:cubicBezTo>
                    <a:pt x="305373" y="1468395"/>
                    <a:pt x="418643" y="1789671"/>
                    <a:pt x="529854" y="1791730"/>
                  </a:cubicBezTo>
                  <a:cubicBezTo>
                    <a:pt x="641065" y="1793789"/>
                    <a:pt x="879962" y="1445741"/>
                    <a:pt x="987054" y="1408671"/>
                  </a:cubicBezTo>
                  <a:cubicBezTo>
                    <a:pt x="1094146" y="1371601"/>
                    <a:pt x="1162108" y="1484870"/>
                    <a:pt x="1172405" y="1569308"/>
                  </a:cubicBezTo>
                  <a:cubicBezTo>
                    <a:pt x="1182702" y="1653746"/>
                    <a:pt x="1096204" y="1832920"/>
                    <a:pt x="1048837" y="1915298"/>
                  </a:cubicBezTo>
                  <a:cubicBezTo>
                    <a:pt x="1001470" y="1997676"/>
                    <a:pt x="851130" y="1991498"/>
                    <a:pt x="888200" y="2063579"/>
                  </a:cubicBezTo>
                  <a:cubicBezTo>
                    <a:pt x="925270" y="2135660"/>
                    <a:pt x="1166227" y="2329249"/>
                    <a:pt x="1271259" y="2347784"/>
                  </a:cubicBezTo>
                  <a:cubicBezTo>
                    <a:pt x="1376291" y="2366319"/>
                    <a:pt x="1447342" y="2270554"/>
                    <a:pt x="1518394" y="2174790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3B342AB-4944-8346-9F04-4248A5B2E882}"/>
                </a:ext>
              </a:extLst>
            </p:cNvPr>
            <p:cNvCxnSpPr/>
            <p:nvPr/>
          </p:nvCxnSpPr>
          <p:spPr>
            <a:xfrm>
              <a:off x="3585892" y="4335733"/>
              <a:ext cx="222421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A7E7653-C46C-584C-A8A5-89CFFB8420BF}"/>
                </a:ext>
              </a:extLst>
            </p:cNvPr>
            <p:cNvCxnSpPr/>
            <p:nvPr/>
          </p:nvCxnSpPr>
          <p:spPr>
            <a:xfrm>
              <a:off x="3590008" y="4525204"/>
              <a:ext cx="222421" cy="0"/>
            </a:xfrm>
            <a:prstGeom prst="line">
              <a:avLst/>
            </a:prstGeom>
            <a:ln w="254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31516B-D032-3847-8C0C-9A3ED7410E1B}"/>
                </a:ext>
              </a:extLst>
            </p:cNvPr>
            <p:cNvSpPr/>
            <p:nvPr/>
          </p:nvSpPr>
          <p:spPr>
            <a:xfrm>
              <a:off x="3787327" y="4386704"/>
              <a:ext cx="6799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sz="1200" b="1" dirty="0">
                  <a:solidFill>
                    <a:srgbClr val="C00000"/>
                  </a:solidFill>
                </a:rPr>
                <a:t>Overfit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2EB7EE8-E1EF-814C-BACE-32294A4AB0A2}"/>
                </a:ext>
              </a:extLst>
            </p:cNvPr>
            <p:cNvSpPr/>
            <p:nvPr/>
          </p:nvSpPr>
          <p:spPr>
            <a:xfrm>
              <a:off x="3787327" y="4194076"/>
              <a:ext cx="77777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sz="1200" b="1" dirty="0">
                  <a:solidFill>
                    <a:srgbClr val="C00000"/>
                  </a:solidFill>
                </a:rPr>
                <a:t>Good fit</a:t>
              </a:r>
            </a:p>
          </p:txBody>
        </p:sp>
        <p:sp>
          <p:nvSpPr>
            <p:cNvPr id="246" name="Rounded Rectangle 245" descr="訓練集&#10;">
              <a:extLst>
                <a:ext uri="{FF2B5EF4-FFF2-40B4-BE49-F238E27FC236}">
                  <a16:creationId xmlns:a16="http://schemas.microsoft.com/office/drawing/2014/main" id="{6D371FA5-0DE0-2A43-BE41-E7B883B9B5B2}"/>
                </a:ext>
              </a:extLst>
            </p:cNvPr>
            <p:cNvSpPr/>
            <p:nvPr/>
          </p:nvSpPr>
          <p:spPr>
            <a:xfrm>
              <a:off x="3598595" y="2316324"/>
              <a:ext cx="1089771" cy="34486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TW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訓練集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57394DB-AB04-5B43-B47D-27FD672DBC86}"/>
              </a:ext>
            </a:extLst>
          </p:cNvPr>
          <p:cNvGrpSpPr/>
          <p:nvPr/>
        </p:nvGrpSpPr>
        <p:grpSpPr>
          <a:xfrm>
            <a:off x="3175565" y="4144803"/>
            <a:ext cx="5764444" cy="1050587"/>
            <a:chOff x="3360126" y="3971848"/>
            <a:chExt cx="5764444" cy="1050587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2CAC7E7-1061-9B41-85ED-BDB15DD0FBEA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118" name="Intelligent Information Retrieval Laboratory">
                <a:extLst>
                  <a:ext uri="{FF2B5EF4-FFF2-40B4-BE49-F238E27FC236}">
                    <a16:creationId xmlns:a16="http://schemas.microsoft.com/office/drawing/2014/main" id="{3C4C6CA0-DCA0-2848-A9CB-F9DEA2F3AFAF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19" name="Intelligent Information Retrieval Laboratory">
                <a:extLst>
                  <a:ext uri="{FF2B5EF4-FFF2-40B4-BE49-F238E27FC236}">
                    <a16:creationId xmlns:a16="http://schemas.microsoft.com/office/drawing/2014/main" id="{CE722D7E-C7BD-EB48-B277-F456EADD8EC7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2B521F8-476D-CC47-953A-41DAD602E759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F5FF953A-7F47-DA49-BD39-62265FB97A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6" name="Picture 4" descr="Youtube logo | Logok">
                <a:extLst>
                  <a:ext uri="{FF2B5EF4-FFF2-40B4-BE49-F238E27FC236}">
                    <a16:creationId xmlns:a16="http://schemas.microsoft.com/office/drawing/2014/main" id="{0EA5C88B-272E-D349-8A89-14DBB83343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7" name="Intelligent Information Retrieval Laboratory">
                <a:extLst>
                  <a:ext uri="{FF2B5EF4-FFF2-40B4-BE49-F238E27FC236}">
                    <a16:creationId xmlns:a16="http://schemas.microsoft.com/office/drawing/2014/main" id="{1A70B8CD-57EB-D341-B1A6-0DC2731E2680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876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F9D496-65D5-0843-ADBC-0670C409E6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ADD7001-77B3-9947-B66D-CF7ED0E8C20C}"/>
              </a:ext>
            </a:extLst>
          </p:cNvPr>
          <p:cNvGrpSpPr/>
          <p:nvPr/>
        </p:nvGrpSpPr>
        <p:grpSpPr>
          <a:xfrm>
            <a:off x="3760054" y="1996348"/>
            <a:ext cx="4671891" cy="4173375"/>
            <a:chOff x="6526576" y="2301148"/>
            <a:chExt cx="4671891" cy="4173375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9C9C3B6E-A55F-6049-9240-9430E2A1B80D}"/>
                </a:ext>
              </a:extLst>
            </p:cNvPr>
            <p:cNvSpPr/>
            <p:nvPr/>
          </p:nvSpPr>
          <p:spPr>
            <a:xfrm rot="18019219">
              <a:off x="7466637" y="2742693"/>
              <a:ext cx="2791769" cy="4671891"/>
            </a:xfrm>
            <a:prstGeom prst="arc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E9DB6DA-AAC3-CB4D-8590-A991EEEFC981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7916482" y="2685110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6721C3-24FF-0445-BA99-63377EFC424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8245681" y="2574670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47117F-4804-644F-882A-36C0E2A834E1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8248148" y="3131154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35AEFD6-59A2-4840-B490-EEB0C7E00A81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7536778" y="3452072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67E7B27-41FD-124A-9954-1A159954377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7587284" y="2646014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62F64C0-AF9E-A943-99BA-810A100F7C7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9226766" y="2989835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0F6B502-8E00-054D-8CC1-55982BD46DB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7438574" y="3178951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1392766-0BA5-E545-B3E8-3D3572FD1AA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7178696" y="2852219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D6790C7-A812-A74E-B5EB-AE1019A39C2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8670825" y="3053587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8EF51DF-CE54-1D40-A478-016AF079D91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8341072" y="2874881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332586B-6527-3948-B54D-A0D827903E61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8906190" y="2797290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70A2BE1-9370-6945-BA9E-ED2917656AC1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8605215" y="2607388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Triangle 63">
              <a:extLst>
                <a:ext uri="{FF2B5EF4-FFF2-40B4-BE49-F238E27FC236}">
                  <a16:creationId xmlns:a16="http://schemas.microsoft.com/office/drawing/2014/main" id="{EA0498F5-FEC8-3C4B-B702-17BACC05D2B0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7787448" y="3148701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B2D6EF8-A67E-7B48-946F-4104D8C089AC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8885592" y="3680396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5081004-8F45-0A4D-A633-AA02A33889E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7281464" y="2549165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60B6C6F-AE6D-FC4D-836F-88BD7F529D93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7949421" y="2301148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1A4878F-BD9F-6E4F-852B-1D3F0C144AC7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9232785" y="3304830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653017C0-08D0-B043-A77E-5C7A2DF80AAD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8456061" y="3240790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12BBBF6-6D4D-A049-B545-70569FD73B0A}"/>
                </a:ext>
              </a:extLst>
            </p:cNvPr>
            <p:cNvSpPr/>
            <p:nvPr/>
          </p:nvSpPr>
          <p:spPr>
            <a:xfrm rot="7397193">
              <a:off x="7374205" y="2397474"/>
              <a:ext cx="1518394" cy="2350103"/>
            </a:xfrm>
            <a:custGeom>
              <a:avLst/>
              <a:gdLst>
                <a:gd name="connsiteX0" fmla="*/ 109724 w 1518394"/>
                <a:gd name="connsiteY0" fmla="*/ 0 h 2350103"/>
                <a:gd name="connsiteX1" fmla="*/ 295075 w 1518394"/>
                <a:gd name="connsiteY1" fmla="*/ 333633 h 2350103"/>
                <a:gd name="connsiteX2" fmla="*/ 542210 w 1518394"/>
                <a:gd name="connsiteY2" fmla="*/ 172995 h 2350103"/>
                <a:gd name="connsiteX3" fmla="*/ 554567 w 1518394"/>
                <a:gd name="connsiteY3" fmla="*/ 605481 h 2350103"/>
                <a:gd name="connsiteX4" fmla="*/ 60297 w 1518394"/>
                <a:gd name="connsiteY4" fmla="*/ 432487 h 2350103"/>
                <a:gd name="connsiteX5" fmla="*/ 23227 w 1518394"/>
                <a:gd name="connsiteY5" fmla="*/ 716692 h 2350103"/>
                <a:gd name="connsiteX6" fmla="*/ 196221 w 1518394"/>
                <a:gd name="connsiteY6" fmla="*/ 741406 h 2350103"/>
                <a:gd name="connsiteX7" fmla="*/ 183864 w 1518394"/>
                <a:gd name="connsiteY7" fmla="*/ 1099752 h 2350103"/>
                <a:gd name="connsiteX8" fmla="*/ 529854 w 1518394"/>
                <a:gd name="connsiteY8" fmla="*/ 976184 h 2350103"/>
                <a:gd name="connsiteX9" fmla="*/ 616351 w 1518394"/>
                <a:gd name="connsiteY9" fmla="*/ 1359244 h 2350103"/>
                <a:gd name="connsiteX10" fmla="*/ 319789 w 1518394"/>
                <a:gd name="connsiteY10" fmla="*/ 1396314 h 2350103"/>
                <a:gd name="connsiteX11" fmla="*/ 529854 w 1518394"/>
                <a:gd name="connsiteY11" fmla="*/ 1791730 h 2350103"/>
                <a:gd name="connsiteX12" fmla="*/ 987054 w 1518394"/>
                <a:gd name="connsiteY12" fmla="*/ 1408671 h 2350103"/>
                <a:gd name="connsiteX13" fmla="*/ 1172405 w 1518394"/>
                <a:gd name="connsiteY13" fmla="*/ 1569308 h 2350103"/>
                <a:gd name="connsiteX14" fmla="*/ 1048837 w 1518394"/>
                <a:gd name="connsiteY14" fmla="*/ 1915298 h 2350103"/>
                <a:gd name="connsiteX15" fmla="*/ 888200 w 1518394"/>
                <a:gd name="connsiteY15" fmla="*/ 2063579 h 2350103"/>
                <a:gd name="connsiteX16" fmla="*/ 1271259 w 1518394"/>
                <a:gd name="connsiteY16" fmla="*/ 2347784 h 2350103"/>
                <a:gd name="connsiteX17" fmla="*/ 1518394 w 1518394"/>
                <a:gd name="connsiteY17" fmla="*/ 2174790 h 235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8394" h="2350103">
                  <a:moveTo>
                    <a:pt x="109724" y="0"/>
                  </a:moveTo>
                  <a:cubicBezTo>
                    <a:pt x="166359" y="152400"/>
                    <a:pt x="222994" y="304801"/>
                    <a:pt x="295075" y="333633"/>
                  </a:cubicBezTo>
                  <a:cubicBezTo>
                    <a:pt x="367156" y="362465"/>
                    <a:pt x="498961" y="127687"/>
                    <a:pt x="542210" y="172995"/>
                  </a:cubicBezTo>
                  <a:cubicBezTo>
                    <a:pt x="585459" y="218303"/>
                    <a:pt x="634886" y="562232"/>
                    <a:pt x="554567" y="605481"/>
                  </a:cubicBezTo>
                  <a:cubicBezTo>
                    <a:pt x="474248" y="648730"/>
                    <a:pt x="148854" y="413952"/>
                    <a:pt x="60297" y="432487"/>
                  </a:cubicBezTo>
                  <a:cubicBezTo>
                    <a:pt x="-28260" y="451022"/>
                    <a:pt x="573" y="665206"/>
                    <a:pt x="23227" y="716692"/>
                  </a:cubicBezTo>
                  <a:cubicBezTo>
                    <a:pt x="45881" y="768178"/>
                    <a:pt x="169448" y="677563"/>
                    <a:pt x="196221" y="741406"/>
                  </a:cubicBezTo>
                  <a:cubicBezTo>
                    <a:pt x="222994" y="805249"/>
                    <a:pt x="128259" y="1060622"/>
                    <a:pt x="183864" y="1099752"/>
                  </a:cubicBezTo>
                  <a:cubicBezTo>
                    <a:pt x="239470" y="1138882"/>
                    <a:pt x="457773" y="932935"/>
                    <a:pt x="529854" y="976184"/>
                  </a:cubicBezTo>
                  <a:cubicBezTo>
                    <a:pt x="601935" y="1019433"/>
                    <a:pt x="651362" y="1289222"/>
                    <a:pt x="616351" y="1359244"/>
                  </a:cubicBezTo>
                  <a:cubicBezTo>
                    <a:pt x="581340" y="1429266"/>
                    <a:pt x="334205" y="1324233"/>
                    <a:pt x="319789" y="1396314"/>
                  </a:cubicBezTo>
                  <a:cubicBezTo>
                    <a:pt x="305373" y="1468395"/>
                    <a:pt x="418643" y="1789671"/>
                    <a:pt x="529854" y="1791730"/>
                  </a:cubicBezTo>
                  <a:cubicBezTo>
                    <a:pt x="641065" y="1793789"/>
                    <a:pt x="879962" y="1445741"/>
                    <a:pt x="987054" y="1408671"/>
                  </a:cubicBezTo>
                  <a:cubicBezTo>
                    <a:pt x="1094146" y="1371601"/>
                    <a:pt x="1162108" y="1484870"/>
                    <a:pt x="1172405" y="1569308"/>
                  </a:cubicBezTo>
                  <a:cubicBezTo>
                    <a:pt x="1182702" y="1653746"/>
                    <a:pt x="1096204" y="1832920"/>
                    <a:pt x="1048837" y="1915298"/>
                  </a:cubicBezTo>
                  <a:cubicBezTo>
                    <a:pt x="1001470" y="1997676"/>
                    <a:pt x="851130" y="1991498"/>
                    <a:pt x="888200" y="2063579"/>
                  </a:cubicBezTo>
                  <a:cubicBezTo>
                    <a:pt x="925270" y="2135660"/>
                    <a:pt x="1166227" y="2329249"/>
                    <a:pt x="1271259" y="2347784"/>
                  </a:cubicBezTo>
                  <a:cubicBezTo>
                    <a:pt x="1376291" y="2366319"/>
                    <a:pt x="1447342" y="2270554"/>
                    <a:pt x="1518394" y="2174790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4DCCB8-D9C7-B74E-AFE3-B00136232120}"/>
                </a:ext>
              </a:extLst>
            </p:cNvPr>
            <p:cNvSpPr/>
            <p:nvPr/>
          </p:nvSpPr>
          <p:spPr>
            <a:xfrm>
              <a:off x="9560910" y="4421143"/>
              <a:ext cx="6799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sz="1200" b="1" dirty="0">
                  <a:solidFill>
                    <a:srgbClr val="C00000"/>
                  </a:solidFill>
                </a:rPr>
                <a:t>Overfit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1E9143F-4C4F-AC43-AF02-7C2899FC67EC}"/>
                </a:ext>
              </a:extLst>
            </p:cNvPr>
            <p:cNvSpPr/>
            <p:nvPr/>
          </p:nvSpPr>
          <p:spPr>
            <a:xfrm>
              <a:off x="9560910" y="4228515"/>
              <a:ext cx="77777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sz="1200" b="1" dirty="0">
                  <a:solidFill>
                    <a:srgbClr val="C00000"/>
                  </a:solidFill>
                </a:rPr>
                <a:t>Good fit</a:t>
              </a:r>
            </a:p>
          </p:txBody>
        </p:sp>
        <p:sp>
          <p:nvSpPr>
            <p:cNvPr id="73" name="Triangle 72">
              <a:extLst>
                <a:ext uri="{FF2B5EF4-FFF2-40B4-BE49-F238E27FC236}">
                  <a16:creationId xmlns:a16="http://schemas.microsoft.com/office/drawing/2014/main" id="{1430E805-2A0C-3040-8B54-126B2500601F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7559596" y="3248351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618BB9E7-ACE5-2548-BD9F-8383509227B1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7657412" y="3713085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Triangle 74">
              <a:extLst>
                <a:ext uri="{FF2B5EF4-FFF2-40B4-BE49-F238E27FC236}">
                  <a16:creationId xmlns:a16="http://schemas.microsoft.com/office/drawing/2014/main" id="{40B49F73-BA1F-FB4E-A8E5-E8F3F91862AC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7429373" y="3860653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8CE73EC2-27C3-E940-84D3-1D9ECB00621D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7997138" y="4063727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Triangle 76">
              <a:extLst>
                <a:ext uri="{FF2B5EF4-FFF2-40B4-BE49-F238E27FC236}">
                  <a16:creationId xmlns:a16="http://schemas.microsoft.com/office/drawing/2014/main" id="{EA8EE85B-8253-C346-99EE-3263863CDEBB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8022105" y="3756750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Triangle 77">
              <a:extLst>
                <a:ext uri="{FF2B5EF4-FFF2-40B4-BE49-F238E27FC236}">
                  <a16:creationId xmlns:a16="http://schemas.microsoft.com/office/drawing/2014/main" id="{563EB8C6-53C4-A443-8104-6E6B18D35FDF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8413027" y="3833662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Triangle 78">
              <a:extLst>
                <a:ext uri="{FF2B5EF4-FFF2-40B4-BE49-F238E27FC236}">
                  <a16:creationId xmlns:a16="http://schemas.microsoft.com/office/drawing/2014/main" id="{1EE31988-6754-B04C-B1DD-4084D6D41FE6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8652720" y="3996604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Triangle 79">
              <a:extLst>
                <a:ext uri="{FF2B5EF4-FFF2-40B4-BE49-F238E27FC236}">
                  <a16:creationId xmlns:a16="http://schemas.microsoft.com/office/drawing/2014/main" id="{39B1B87A-EB76-EC40-A91F-FA0EAD868C31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8968566" y="4004807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Triangle 80">
              <a:extLst>
                <a:ext uri="{FF2B5EF4-FFF2-40B4-BE49-F238E27FC236}">
                  <a16:creationId xmlns:a16="http://schemas.microsoft.com/office/drawing/2014/main" id="{AFDF5CA1-71E0-DC43-9411-3364361D13FA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7118675" y="3746252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Triangle 81">
              <a:extLst>
                <a:ext uri="{FF2B5EF4-FFF2-40B4-BE49-F238E27FC236}">
                  <a16:creationId xmlns:a16="http://schemas.microsoft.com/office/drawing/2014/main" id="{0DB35454-8613-0C40-B75B-E3D0F162FD35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7803347" y="3414047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Triangle 82">
              <a:extLst>
                <a:ext uri="{FF2B5EF4-FFF2-40B4-BE49-F238E27FC236}">
                  <a16:creationId xmlns:a16="http://schemas.microsoft.com/office/drawing/2014/main" id="{DE809C09-E349-644C-B360-D3964B481D95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8473678" y="3621885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Triangle 83">
              <a:extLst>
                <a:ext uri="{FF2B5EF4-FFF2-40B4-BE49-F238E27FC236}">
                  <a16:creationId xmlns:a16="http://schemas.microsoft.com/office/drawing/2014/main" id="{AEB15017-D379-2E4E-8716-3406811AA93A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8244407" y="3603253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Triangle 84">
              <a:extLst>
                <a:ext uri="{FF2B5EF4-FFF2-40B4-BE49-F238E27FC236}">
                  <a16:creationId xmlns:a16="http://schemas.microsoft.com/office/drawing/2014/main" id="{F3F1024D-3ED4-1749-A763-C3C09919B503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8305209" y="4314768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Triangle 85">
              <a:extLst>
                <a:ext uri="{FF2B5EF4-FFF2-40B4-BE49-F238E27FC236}">
                  <a16:creationId xmlns:a16="http://schemas.microsoft.com/office/drawing/2014/main" id="{B9C9C573-3924-064C-8D81-4348C26F499A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7712524" y="4174864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Triangle 86">
              <a:extLst>
                <a:ext uri="{FF2B5EF4-FFF2-40B4-BE49-F238E27FC236}">
                  <a16:creationId xmlns:a16="http://schemas.microsoft.com/office/drawing/2014/main" id="{1E91C6CC-67F8-F04D-8CC7-FFDE3C094E68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7297599" y="4186078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82AE7FD-C38B-AA4E-8B88-0F8CE4ABD998}"/>
                </a:ext>
              </a:extLst>
            </p:cNvPr>
            <p:cNvSpPr>
              <a:spLocks noChangeAspect="1"/>
            </p:cNvSpPr>
            <p:nvPr/>
          </p:nvSpPr>
          <p:spPr>
            <a:xfrm rot="7397193">
              <a:off x="9451894" y="3754431"/>
              <a:ext cx="82590" cy="144000"/>
            </a:xfrm>
            <a:custGeom>
              <a:avLst/>
              <a:gdLst>
                <a:gd name="connsiteX0" fmla="*/ 0 w 383060"/>
                <a:gd name="connsiteY0" fmla="*/ 0 h 667888"/>
                <a:gd name="connsiteX1" fmla="*/ 37071 w 383060"/>
                <a:gd name="connsiteY1" fmla="*/ 667265 h 667888"/>
                <a:gd name="connsiteX2" fmla="*/ 37071 w 383060"/>
                <a:gd name="connsiteY2" fmla="*/ 123567 h 667888"/>
                <a:gd name="connsiteX3" fmla="*/ 383060 w 383060"/>
                <a:gd name="connsiteY3" fmla="*/ 259492 h 66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060" h="667888">
                  <a:moveTo>
                    <a:pt x="0" y="0"/>
                  </a:moveTo>
                  <a:cubicBezTo>
                    <a:pt x="15446" y="323335"/>
                    <a:pt x="30893" y="646671"/>
                    <a:pt x="37071" y="667265"/>
                  </a:cubicBezTo>
                  <a:cubicBezTo>
                    <a:pt x="43249" y="687859"/>
                    <a:pt x="-20594" y="191529"/>
                    <a:pt x="37071" y="123567"/>
                  </a:cubicBezTo>
                  <a:cubicBezTo>
                    <a:pt x="94736" y="55605"/>
                    <a:pt x="238898" y="157548"/>
                    <a:pt x="383060" y="259492"/>
                  </a:cubicBezTo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71523D5-AC76-4E4D-A03B-283F14E1962B}"/>
                </a:ext>
              </a:extLst>
            </p:cNvPr>
            <p:cNvCxnSpPr/>
            <p:nvPr/>
          </p:nvCxnSpPr>
          <p:spPr>
            <a:xfrm>
              <a:off x="9359475" y="4370172"/>
              <a:ext cx="222421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7480D1D-D5D9-F844-ACB0-4B3E6B4AFDEA}"/>
                </a:ext>
              </a:extLst>
            </p:cNvPr>
            <p:cNvCxnSpPr/>
            <p:nvPr/>
          </p:nvCxnSpPr>
          <p:spPr>
            <a:xfrm>
              <a:off x="9363591" y="4559643"/>
              <a:ext cx="222421" cy="0"/>
            </a:xfrm>
            <a:prstGeom prst="line">
              <a:avLst/>
            </a:prstGeom>
            <a:ln w="254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856A084-347D-094C-937C-F6FDD3A79FE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7980331" y="3086051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D7CAF4B-2ADA-B045-8558-8B0C9E70946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6896914" y="3401789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13F0601-8087-1744-BB31-096A8286625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7185378" y="3220140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C4DA5E6-D298-7443-BEB0-DC1F87DCCE91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8651340" y="3356178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8CC2E3D-58EF-2F45-80E2-B35294FDEA6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8918334" y="3317685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riangle 95">
              <a:extLst>
                <a:ext uri="{FF2B5EF4-FFF2-40B4-BE49-F238E27FC236}">
                  <a16:creationId xmlns:a16="http://schemas.microsoft.com/office/drawing/2014/main" id="{4A712949-E3A9-E542-8A2E-8F90EA0AEB93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7214335" y="3537149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Rounded Rectangle 96" descr="訓練集&#10;">
              <a:extLst>
                <a:ext uri="{FF2B5EF4-FFF2-40B4-BE49-F238E27FC236}">
                  <a16:creationId xmlns:a16="http://schemas.microsoft.com/office/drawing/2014/main" id="{41E6367C-EC4E-0A48-9D40-A8887327EA2B}"/>
                </a:ext>
              </a:extLst>
            </p:cNvPr>
            <p:cNvSpPr/>
            <p:nvPr/>
          </p:nvSpPr>
          <p:spPr>
            <a:xfrm>
              <a:off x="9364800" y="2342954"/>
              <a:ext cx="1089771" cy="34486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TW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測試集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8BDAB3D-E829-6248-833B-E140B670346C}"/>
              </a:ext>
            </a:extLst>
          </p:cNvPr>
          <p:cNvGrpSpPr/>
          <p:nvPr/>
        </p:nvGrpSpPr>
        <p:grpSpPr>
          <a:xfrm>
            <a:off x="3213777" y="4090697"/>
            <a:ext cx="5764444" cy="1050587"/>
            <a:chOff x="3360126" y="3971848"/>
            <a:chExt cx="5764444" cy="1050587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4ECEF32-C802-D24A-852E-A42238691D8D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104" name="Intelligent Information Retrieval Laboratory">
                <a:extLst>
                  <a:ext uri="{FF2B5EF4-FFF2-40B4-BE49-F238E27FC236}">
                    <a16:creationId xmlns:a16="http://schemas.microsoft.com/office/drawing/2014/main" id="{CA1DF261-E87B-6942-B3A6-629E00FFC54A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05" name="Intelligent Information Retrieval Laboratory">
                <a:extLst>
                  <a:ext uri="{FF2B5EF4-FFF2-40B4-BE49-F238E27FC236}">
                    <a16:creationId xmlns:a16="http://schemas.microsoft.com/office/drawing/2014/main" id="{B55639FD-FD16-D54A-8DF7-A71CA444FDCD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C9103B-E90E-174A-9305-4112E12DB131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15EAEFBD-F723-8444-A3B1-8EACDD7C1E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4" descr="Youtube logo | Logok">
                <a:extLst>
                  <a:ext uri="{FF2B5EF4-FFF2-40B4-BE49-F238E27FC236}">
                    <a16:creationId xmlns:a16="http://schemas.microsoft.com/office/drawing/2014/main" id="{221FF249-B2FE-034D-AA27-A6BB0686A7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" name="Intelligent Information Retrieval Laboratory">
                <a:extLst>
                  <a:ext uri="{FF2B5EF4-FFF2-40B4-BE49-F238E27FC236}">
                    <a16:creationId xmlns:a16="http://schemas.microsoft.com/office/drawing/2014/main" id="{52907E55-2E91-3F40-A076-ADD004C09581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3618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ED9C88-0EF2-5B40-BCC2-5A95B1F064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2" name="Rounded Rectangle 51" descr="訓練集&#10;">
            <a:extLst>
              <a:ext uri="{FF2B5EF4-FFF2-40B4-BE49-F238E27FC236}">
                <a16:creationId xmlns:a16="http://schemas.microsoft.com/office/drawing/2014/main" id="{0C4E74E1-E420-4E44-9A1F-6D73C99E9E5D}"/>
              </a:ext>
            </a:extLst>
          </p:cNvPr>
          <p:cNvSpPr/>
          <p:nvPr/>
        </p:nvSpPr>
        <p:spPr>
          <a:xfrm>
            <a:off x="9263614" y="1794624"/>
            <a:ext cx="1525586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Overfitting</a:t>
            </a:r>
          </a:p>
        </p:txBody>
      </p:sp>
      <p:sp>
        <p:nvSpPr>
          <p:cNvPr id="146" name="Rounded Rectangle 145" descr="訓練集&#10;">
            <a:extLst>
              <a:ext uri="{FF2B5EF4-FFF2-40B4-BE49-F238E27FC236}">
                <a16:creationId xmlns:a16="http://schemas.microsoft.com/office/drawing/2014/main" id="{B5FF4671-C351-B240-8321-87F1F61CC470}"/>
              </a:ext>
            </a:extLst>
          </p:cNvPr>
          <p:cNvSpPr/>
          <p:nvPr/>
        </p:nvSpPr>
        <p:spPr>
          <a:xfrm>
            <a:off x="1327817" y="1794624"/>
            <a:ext cx="1525586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Underfitting</a:t>
            </a:r>
          </a:p>
        </p:txBody>
      </p:sp>
      <p:sp>
        <p:nvSpPr>
          <p:cNvPr id="192" name="Rounded Rectangle 191" descr="訓練集&#10;">
            <a:extLst>
              <a:ext uri="{FF2B5EF4-FFF2-40B4-BE49-F238E27FC236}">
                <a16:creationId xmlns:a16="http://schemas.microsoft.com/office/drawing/2014/main" id="{0212243C-E1F8-3847-972F-55F5F5B2DEC7}"/>
              </a:ext>
            </a:extLst>
          </p:cNvPr>
          <p:cNvSpPr/>
          <p:nvPr/>
        </p:nvSpPr>
        <p:spPr>
          <a:xfrm>
            <a:off x="5215641" y="1794624"/>
            <a:ext cx="1525586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fit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D97866EF-C808-2545-9C40-401A4E8A6BC2}"/>
              </a:ext>
            </a:extLst>
          </p:cNvPr>
          <p:cNvGrpSpPr/>
          <p:nvPr/>
        </p:nvGrpSpPr>
        <p:grpSpPr>
          <a:xfrm>
            <a:off x="1026389" y="2623294"/>
            <a:ext cx="2185899" cy="1710272"/>
            <a:chOff x="1026389" y="2623294"/>
            <a:chExt cx="2185899" cy="1710272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41E1C27-D3E5-3A44-9BF8-B5D12FE574E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35775" y="3428240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DB69F88-39FE-9146-9BA7-CE8BA5814FC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10459" y="31653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9B54F02-8A9E-B040-8244-63F0146A75A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93817" y="326198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1C9F874-6884-314E-9533-D225EFA39DB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43934" y="359354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12B68E2-ADBE-2940-B921-09913FDB6F9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00684" y="347432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D7F2580-5A09-5540-8350-9D286BEB1A8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082365" y="315841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5E134F1-18C2-F240-A835-D9BF918F62F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93758" y="35025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1B025A4-D06C-E24F-8CD8-9C316A53CD4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3916228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A8C3AE0-9E55-694E-B2F2-C3BCC99B0CF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55419" y="326198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DAD74C5-059A-C146-B074-2E7A3859461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531266" y="323302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6EE1DFE-1379-0F41-B3FA-D2B93957DB4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064688" y="262329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EC5DA81-6CDF-E744-96D5-7F67AB40C0D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40985" y="284669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D522598-B180-C043-A2E7-6ED42C59495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64829" y="3874509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4C5E763-F249-FA40-BDA8-6BF2A279301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999981" y="340943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9F8DECF7-3E47-DC46-9920-4BF50562658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825460" y="266036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56FF6228-5F9B-6A40-BC2B-BA01A690825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80545" y="308167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E65616B6-2CEE-6549-8344-07FC4505487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26389" y="369385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3FBEC63-C696-CF47-88D7-A273B5F819A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74266" y="417330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26FE3F4-4072-8F45-9628-CDDC98BCF61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418596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CD03D4EB-97F5-6248-846B-C86E988A8347}"/>
              </a:ext>
            </a:extLst>
          </p:cNvPr>
          <p:cNvGrpSpPr/>
          <p:nvPr/>
        </p:nvGrpSpPr>
        <p:grpSpPr>
          <a:xfrm>
            <a:off x="4885484" y="2610302"/>
            <a:ext cx="2185899" cy="1710272"/>
            <a:chOff x="1026389" y="2623294"/>
            <a:chExt cx="2185899" cy="1710272"/>
          </a:xfrm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C661EEE-A542-7A49-AC1B-B614BB4FAAF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35775" y="3428240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BEE426F9-2DBA-C243-9A0D-7E281140234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10459" y="31653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7B5B18-54AB-8340-B51E-E7A0437E541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93817" y="326198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C0718D15-DCEB-344C-BA95-BDB043DD4BFC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43934" y="359354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C16DFD98-FC9C-5845-AFB3-FCE315528F9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00684" y="347432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49AEC1A6-D94B-AC46-87D2-AC2E9C8C294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082365" y="315841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323F50D1-B207-1B42-8CF3-E63340A4631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93758" y="35025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2EE636B-AFDC-9042-9A2E-867BC463B68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3916228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271F1B0-B054-B94D-94AF-3E31F337A35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55419" y="326198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30EE6F69-EF12-E441-BADC-1AFA4F52A3E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531266" y="323302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38CD4F64-96FA-9E4C-81F4-496EF8D4E99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064688" y="262329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AA481C82-428B-454A-BAE2-5A51E217F28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40985" y="284669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3491B713-5B1C-1349-8462-D308FE9B7DB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64829" y="3874509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8E8C7A4F-D890-7349-8B3D-B542142B56C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999981" y="340943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84D95E47-F0C4-9D41-A09C-6BF42CB3529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825460" y="266036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DE7FE596-04A7-6C4D-85B4-908D6490332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80545" y="308167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301CAF50-8F2F-3E47-85FE-55DD8BEB620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26389" y="369385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9B7D740A-227E-064B-B9D3-FAEE3FD96CC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74266" y="417330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86D64F46-687B-2047-AF67-26EAF816921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418596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717136A3-5824-734A-8597-50F60DCCD9D0}"/>
              </a:ext>
            </a:extLst>
          </p:cNvPr>
          <p:cNvGrpSpPr/>
          <p:nvPr/>
        </p:nvGrpSpPr>
        <p:grpSpPr>
          <a:xfrm>
            <a:off x="9051463" y="2520595"/>
            <a:ext cx="2185899" cy="1710272"/>
            <a:chOff x="1026389" y="2623294"/>
            <a:chExt cx="2185899" cy="1710272"/>
          </a:xfrm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01BB7233-13A5-1A4C-81B3-8D646A7549A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35775" y="3428240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8743885-825C-F746-9FCC-35176D4EEEC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10459" y="31653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539B4BE-8C98-6047-9149-09FFC02F8CC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93817" y="326198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A0DDD62A-3AC3-354B-89F2-4B45ED530DA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43934" y="359354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8140FB5C-BB1F-C842-AF1E-FF3C18BFCE4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00684" y="347432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1CA257C8-7B28-3A4C-BDE9-950F2D89D9F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082365" y="315841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13A6431A-D3AF-C941-9F40-6F5EE4FF233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93758" y="35025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171E0475-18C1-5E4F-B710-207EFD23253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3916228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C314DFDF-4F8E-1A46-98E9-E0CA53D36773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55419" y="326198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D50BB00B-2087-D541-B5A8-A8E7F89DA443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531266" y="323302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83A96BFE-7CA9-CB48-8170-E0A1F03F468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064688" y="262329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C2173C5-F6A3-4248-9CFE-91C2E962E547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40985" y="284669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B820057A-6587-4F45-BA37-BE490AD0B85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64829" y="3874509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0DE0E342-A650-9A4D-A886-B896805B562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999981" y="340943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A9844794-1071-624E-BCED-A19871A9508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825460" y="266036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792633AC-8B25-1B40-A7C8-2212C809164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80545" y="308167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A4C5B3D6-586D-1147-B285-B69E1B4B522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26389" y="369385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EAF91AA5-F525-DB4A-A214-5B996896396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74266" y="417330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F779EE3E-BE9F-9642-A992-4EDD877E5A4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418596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7" name="Oval 336">
            <a:extLst>
              <a:ext uri="{FF2B5EF4-FFF2-40B4-BE49-F238E27FC236}">
                <a16:creationId xmlns:a16="http://schemas.microsoft.com/office/drawing/2014/main" id="{9D5E0A3E-5F08-7544-8060-37C25937A8D9}"/>
              </a:ext>
            </a:extLst>
          </p:cNvPr>
          <p:cNvSpPr>
            <a:spLocks noChangeAspect="1"/>
          </p:cNvSpPr>
          <p:nvPr/>
        </p:nvSpPr>
        <p:spPr>
          <a:xfrm rot="21104677">
            <a:off x="6542761" y="3372430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16954AD3-7A3D-0D4D-835B-762A23CF92A2}"/>
              </a:ext>
            </a:extLst>
          </p:cNvPr>
          <p:cNvSpPr>
            <a:spLocks noChangeAspect="1"/>
          </p:cNvSpPr>
          <p:nvPr/>
        </p:nvSpPr>
        <p:spPr>
          <a:xfrm rot="21104677">
            <a:off x="2683666" y="3385422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56EE56B4-2E33-2646-A2B3-31D8682A6BA8}"/>
              </a:ext>
            </a:extLst>
          </p:cNvPr>
          <p:cNvSpPr>
            <a:spLocks noChangeAspect="1"/>
          </p:cNvSpPr>
          <p:nvPr/>
        </p:nvSpPr>
        <p:spPr>
          <a:xfrm rot="21104677">
            <a:off x="10708740" y="3282723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E43887B3-B33B-064B-9CDD-8A371B038DFE}"/>
              </a:ext>
            </a:extLst>
          </p:cNvPr>
          <p:cNvSpPr>
            <a:spLocks noChangeAspect="1"/>
          </p:cNvSpPr>
          <p:nvPr/>
        </p:nvSpPr>
        <p:spPr>
          <a:xfrm rot="21104677">
            <a:off x="10856559" y="2870998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E928F562-928C-1D41-951D-0D08A8457F27}"/>
              </a:ext>
            </a:extLst>
          </p:cNvPr>
          <p:cNvSpPr>
            <a:spLocks noChangeAspect="1"/>
          </p:cNvSpPr>
          <p:nvPr/>
        </p:nvSpPr>
        <p:spPr>
          <a:xfrm rot="21104677">
            <a:off x="2831485" y="2986397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65EE559B-7971-8042-9122-31D2AF6BD309}"/>
              </a:ext>
            </a:extLst>
          </p:cNvPr>
          <p:cNvSpPr>
            <a:spLocks noChangeAspect="1"/>
          </p:cNvSpPr>
          <p:nvPr/>
        </p:nvSpPr>
        <p:spPr>
          <a:xfrm rot="21104677">
            <a:off x="6690580" y="2948005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Freeform 341">
            <a:extLst>
              <a:ext uri="{FF2B5EF4-FFF2-40B4-BE49-F238E27FC236}">
                <a16:creationId xmlns:a16="http://schemas.microsoft.com/office/drawing/2014/main" id="{FA3B632D-8F6D-EA4B-8F3A-3C6A699A933E}"/>
              </a:ext>
            </a:extLst>
          </p:cNvPr>
          <p:cNvSpPr/>
          <p:nvPr/>
        </p:nvSpPr>
        <p:spPr>
          <a:xfrm>
            <a:off x="9101189" y="2583028"/>
            <a:ext cx="2049411" cy="1582572"/>
          </a:xfrm>
          <a:custGeom>
            <a:avLst/>
            <a:gdLst>
              <a:gd name="connsiteX0" fmla="*/ 42811 w 2049411"/>
              <a:gd name="connsiteY0" fmla="*/ 1582572 h 1582572"/>
              <a:gd name="connsiteX1" fmla="*/ 17411 w 2049411"/>
              <a:gd name="connsiteY1" fmla="*/ 1315872 h 1582572"/>
              <a:gd name="connsiteX2" fmla="*/ 271411 w 2049411"/>
              <a:gd name="connsiteY2" fmla="*/ 1290472 h 1582572"/>
              <a:gd name="connsiteX3" fmla="*/ 347611 w 2049411"/>
              <a:gd name="connsiteY3" fmla="*/ 972972 h 1582572"/>
              <a:gd name="connsiteX4" fmla="*/ 385711 w 2049411"/>
              <a:gd name="connsiteY4" fmla="*/ 630072 h 1582572"/>
              <a:gd name="connsiteX5" fmla="*/ 690511 w 2049411"/>
              <a:gd name="connsiteY5" fmla="*/ 896772 h 1582572"/>
              <a:gd name="connsiteX6" fmla="*/ 754011 w 2049411"/>
              <a:gd name="connsiteY6" fmla="*/ 706272 h 1582572"/>
              <a:gd name="connsiteX7" fmla="*/ 957211 w 2049411"/>
              <a:gd name="connsiteY7" fmla="*/ 807872 h 1582572"/>
              <a:gd name="connsiteX8" fmla="*/ 1071511 w 2049411"/>
              <a:gd name="connsiteY8" fmla="*/ 553872 h 1582572"/>
              <a:gd name="connsiteX9" fmla="*/ 1300111 w 2049411"/>
              <a:gd name="connsiteY9" fmla="*/ 845972 h 1582572"/>
              <a:gd name="connsiteX10" fmla="*/ 1452511 w 2049411"/>
              <a:gd name="connsiteY10" fmla="*/ 642772 h 1582572"/>
              <a:gd name="connsiteX11" fmla="*/ 1693811 w 2049411"/>
              <a:gd name="connsiteY11" fmla="*/ 833272 h 1582572"/>
              <a:gd name="connsiteX12" fmla="*/ 1630311 w 2049411"/>
              <a:gd name="connsiteY12" fmla="*/ 515772 h 1582572"/>
              <a:gd name="connsiteX13" fmla="*/ 1782711 w 2049411"/>
              <a:gd name="connsiteY13" fmla="*/ 58572 h 1582572"/>
              <a:gd name="connsiteX14" fmla="*/ 2049411 w 2049411"/>
              <a:gd name="connsiteY14" fmla="*/ 20472 h 158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49411" h="1582572">
                <a:moveTo>
                  <a:pt x="42811" y="1582572"/>
                </a:moveTo>
                <a:cubicBezTo>
                  <a:pt x="11061" y="1473563"/>
                  <a:pt x="-20689" y="1364555"/>
                  <a:pt x="17411" y="1315872"/>
                </a:cubicBezTo>
                <a:cubicBezTo>
                  <a:pt x="55511" y="1267189"/>
                  <a:pt x="216378" y="1347622"/>
                  <a:pt x="271411" y="1290472"/>
                </a:cubicBezTo>
                <a:cubicBezTo>
                  <a:pt x="326444" y="1233322"/>
                  <a:pt x="328561" y="1083038"/>
                  <a:pt x="347611" y="972972"/>
                </a:cubicBezTo>
                <a:cubicBezTo>
                  <a:pt x="366661" y="862906"/>
                  <a:pt x="328561" y="642772"/>
                  <a:pt x="385711" y="630072"/>
                </a:cubicBezTo>
                <a:cubicBezTo>
                  <a:pt x="442861" y="617372"/>
                  <a:pt x="629128" y="884072"/>
                  <a:pt x="690511" y="896772"/>
                </a:cubicBezTo>
                <a:cubicBezTo>
                  <a:pt x="751894" y="909472"/>
                  <a:pt x="709561" y="721089"/>
                  <a:pt x="754011" y="706272"/>
                </a:cubicBezTo>
                <a:cubicBezTo>
                  <a:pt x="798461" y="691455"/>
                  <a:pt x="904294" y="833272"/>
                  <a:pt x="957211" y="807872"/>
                </a:cubicBezTo>
                <a:cubicBezTo>
                  <a:pt x="1010128" y="782472"/>
                  <a:pt x="1014361" y="547522"/>
                  <a:pt x="1071511" y="553872"/>
                </a:cubicBezTo>
                <a:cubicBezTo>
                  <a:pt x="1128661" y="560222"/>
                  <a:pt x="1236611" y="831155"/>
                  <a:pt x="1300111" y="845972"/>
                </a:cubicBezTo>
                <a:cubicBezTo>
                  <a:pt x="1363611" y="860789"/>
                  <a:pt x="1386894" y="644889"/>
                  <a:pt x="1452511" y="642772"/>
                </a:cubicBezTo>
                <a:cubicBezTo>
                  <a:pt x="1518128" y="640655"/>
                  <a:pt x="1664178" y="854439"/>
                  <a:pt x="1693811" y="833272"/>
                </a:cubicBezTo>
                <a:cubicBezTo>
                  <a:pt x="1723444" y="812105"/>
                  <a:pt x="1615494" y="644889"/>
                  <a:pt x="1630311" y="515772"/>
                </a:cubicBezTo>
                <a:cubicBezTo>
                  <a:pt x="1645128" y="386655"/>
                  <a:pt x="1712861" y="141122"/>
                  <a:pt x="1782711" y="58572"/>
                </a:cubicBezTo>
                <a:cubicBezTo>
                  <a:pt x="1852561" y="-23978"/>
                  <a:pt x="1950986" y="-1753"/>
                  <a:pt x="2049411" y="20472"/>
                </a:cubicBezTo>
              </a:path>
            </a:pathLst>
          </a:cu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rgbClr val="C00000"/>
              </a:solidFill>
            </a:endParaRP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C6F8F3F9-A6F0-AD4E-9953-EC958B4C4D59}"/>
              </a:ext>
            </a:extLst>
          </p:cNvPr>
          <p:cNvCxnSpPr>
            <a:cxnSpLocks/>
          </p:cNvCxnSpPr>
          <p:nvPr/>
        </p:nvCxnSpPr>
        <p:spPr>
          <a:xfrm flipV="1">
            <a:off x="889000" y="2944798"/>
            <a:ext cx="2333120" cy="91988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Freeform 350">
            <a:extLst>
              <a:ext uri="{FF2B5EF4-FFF2-40B4-BE49-F238E27FC236}">
                <a16:creationId xmlns:a16="http://schemas.microsoft.com/office/drawing/2014/main" id="{7875C0F5-7517-AC49-AE4A-71AB41B4289F}"/>
              </a:ext>
            </a:extLst>
          </p:cNvPr>
          <p:cNvSpPr/>
          <p:nvPr/>
        </p:nvSpPr>
        <p:spPr>
          <a:xfrm>
            <a:off x="5016500" y="2565400"/>
            <a:ext cx="1955800" cy="1727200"/>
          </a:xfrm>
          <a:custGeom>
            <a:avLst/>
            <a:gdLst>
              <a:gd name="connsiteX0" fmla="*/ 0 w 1955800"/>
              <a:gd name="connsiteY0" fmla="*/ 1727200 h 1727200"/>
              <a:gd name="connsiteX1" fmla="*/ 292100 w 1955800"/>
              <a:gd name="connsiteY1" fmla="*/ 863600 h 1727200"/>
              <a:gd name="connsiteX2" fmla="*/ 1409700 w 1955800"/>
              <a:gd name="connsiteY2" fmla="*/ 838200 h 1727200"/>
              <a:gd name="connsiteX3" fmla="*/ 1727200 w 1955800"/>
              <a:gd name="connsiteY3" fmla="*/ 190500 h 1727200"/>
              <a:gd name="connsiteX4" fmla="*/ 1955800 w 1955800"/>
              <a:gd name="connsiteY4" fmla="*/ 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5800" h="1727200">
                <a:moveTo>
                  <a:pt x="0" y="1727200"/>
                </a:moveTo>
                <a:cubicBezTo>
                  <a:pt x="28575" y="1369483"/>
                  <a:pt x="57150" y="1011767"/>
                  <a:pt x="292100" y="863600"/>
                </a:cubicBezTo>
                <a:cubicBezTo>
                  <a:pt x="527050" y="715433"/>
                  <a:pt x="1170517" y="950383"/>
                  <a:pt x="1409700" y="838200"/>
                </a:cubicBezTo>
                <a:cubicBezTo>
                  <a:pt x="1648883" y="726017"/>
                  <a:pt x="1636183" y="330200"/>
                  <a:pt x="1727200" y="190500"/>
                </a:cubicBezTo>
                <a:cubicBezTo>
                  <a:pt x="1818217" y="50800"/>
                  <a:pt x="1887008" y="25400"/>
                  <a:pt x="1955800" y="0"/>
                </a:cubicBezTo>
              </a:path>
            </a:pathLst>
          </a:cu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B2A3439-9001-F34C-839A-A6F1045B2079}"/>
              </a:ext>
            </a:extLst>
          </p:cNvPr>
          <p:cNvGrpSpPr/>
          <p:nvPr/>
        </p:nvGrpSpPr>
        <p:grpSpPr>
          <a:xfrm>
            <a:off x="1501366" y="3919785"/>
            <a:ext cx="9363802" cy="1746000"/>
            <a:chOff x="3360126" y="4043080"/>
            <a:chExt cx="5802628" cy="892736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FC39EED-D26F-8441-95D2-996475F74064}"/>
                </a:ext>
              </a:extLst>
            </p:cNvPr>
            <p:cNvGrpSpPr/>
            <p:nvPr/>
          </p:nvGrpSpPr>
          <p:grpSpPr>
            <a:xfrm>
              <a:off x="3360126" y="4381750"/>
              <a:ext cx="2735874" cy="215396"/>
              <a:chOff x="7237110" y="4330673"/>
              <a:chExt cx="2735874" cy="215396"/>
            </a:xfrm>
          </p:grpSpPr>
          <p:sp>
            <p:nvSpPr>
              <p:cNvPr id="81" name="Intelligent Information Retrieval Laboratory">
                <a:extLst>
                  <a:ext uri="{FF2B5EF4-FFF2-40B4-BE49-F238E27FC236}">
                    <a16:creationId xmlns:a16="http://schemas.microsoft.com/office/drawing/2014/main" id="{B79E3DA2-398B-674A-AF5B-3DF662B7EF56}"/>
                  </a:ext>
                </a:extLst>
              </p:cNvPr>
              <p:cNvSpPr txBox="1"/>
              <p:nvPr/>
            </p:nvSpPr>
            <p:spPr>
              <a:xfrm>
                <a:off x="7237110" y="4330673"/>
                <a:ext cx="2590800" cy="215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6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82" name="Intelligent Information Retrieval Laboratory">
                <a:extLst>
                  <a:ext uri="{FF2B5EF4-FFF2-40B4-BE49-F238E27FC236}">
                    <a16:creationId xmlns:a16="http://schemas.microsoft.com/office/drawing/2014/main" id="{840CC106-0525-EC4E-90C7-8F4A7EE36506}"/>
                  </a:ext>
                </a:extLst>
              </p:cNvPr>
              <p:cNvSpPr txBox="1"/>
              <p:nvPr/>
            </p:nvSpPr>
            <p:spPr>
              <a:xfrm>
                <a:off x="8753784" y="4354105"/>
                <a:ext cx="1219200" cy="1839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6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365E4AC-173A-E94B-9ED0-CE2F982A072F}"/>
                </a:ext>
              </a:extLst>
            </p:cNvPr>
            <p:cNvGrpSpPr/>
            <p:nvPr/>
          </p:nvGrpSpPr>
          <p:grpSpPr>
            <a:xfrm>
              <a:off x="7245205" y="4043080"/>
              <a:ext cx="1917549" cy="892736"/>
              <a:chOff x="3889162" y="4011274"/>
              <a:chExt cx="1917549" cy="892736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D1334CA9-4679-1D4F-BA28-D7C5EC46E9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504801" y="4011274"/>
                <a:ext cx="1080117" cy="892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4" descr="Youtube logo | Logok">
                <a:extLst>
                  <a:ext uri="{FF2B5EF4-FFF2-40B4-BE49-F238E27FC236}">
                    <a16:creationId xmlns:a16="http://schemas.microsoft.com/office/drawing/2014/main" id="{C07D3930-E148-C84F-B468-2FEBAEAA8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9162" y="4233740"/>
                <a:ext cx="768344" cy="478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0" name="Intelligent Information Retrieval Laboratory">
                <a:extLst>
                  <a:ext uri="{FF2B5EF4-FFF2-40B4-BE49-F238E27FC236}">
                    <a16:creationId xmlns:a16="http://schemas.microsoft.com/office/drawing/2014/main" id="{6DC900B8-2C72-444A-96B1-46F4718F31CF}"/>
                  </a:ext>
                </a:extLst>
              </p:cNvPr>
              <p:cNvSpPr txBox="1"/>
              <p:nvPr/>
            </p:nvSpPr>
            <p:spPr>
              <a:xfrm>
                <a:off x="4587511" y="4365368"/>
                <a:ext cx="1219200" cy="215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20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4637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57AC9D-4817-1E43-936A-78DD0B4DF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743F8FC-D5D1-924D-AC9B-F12BD0C37F5D}"/>
              </a:ext>
            </a:extLst>
          </p:cNvPr>
          <p:cNvGrpSpPr/>
          <p:nvPr/>
        </p:nvGrpSpPr>
        <p:grpSpPr>
          <a:xfrm>
            <a:off x="4484206" y="1899487"/>
            <a:ext cx="2333120" cy="2538942"/>
            <a:chOff x="889000" y="1794624"/>
            <a:chExt cx="2333120" cy="2538942"/>
          </a:xfrm>
        </p:grpSpPr>
        <p:sp>
          <p:nvSpPr>
            <p:cNvPr id="27" name="Rounded Rectangle 26" descr="訓練集&#10;">
              <a:extLst>
                <a:ext uri="{FF2B5EF4-FFF2-40B4-BE49-F238E27FC236}">
                  <a16:creationId xmlns:a16="http://schemas.microsoft.com/office/drawing/2014/main" id="{DC548217-993C-884E-9A7D-D0A02447CED1}"/>
                </a:ext>
              </a:extLst>
            </p:cNvPr>
            <p:cNvSpPr/>
            <p:nvPr/>
          </p:nvSpPr>
          <p:spPr>
            <a:xfrm>
              <a:off x="1327817" y="1794624"/>
              <a:ext cx="1525586" cy="34486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Underfitting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88F2E92-6FC4-FB42-BED2-E190897788C0}"/>
                </a:ext>
              </a:extLst>
            </p:cNvPr>
            <p:cNvGrpSpPr/>
            <p:nvPr/>
          </p:nvGrpSpPr>
          <p:grpSpPr>
            <a:xfrm>
              <a:off x="1026389" y="2623294"/>
              <a:ext cx="2185899" cy="1710272"/>
              <a:chOff x="1026389" y="2623294"/>
              <a:chExt cx="2185899" cy="171027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C35A183-29A6-A24C-BA62-D1526FFFCDC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335775" y="3428240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FF2B589-0F17-8543-8D13-5D098C2A0D6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310459" y="3165306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FFA7608-F479-EF48-84A1-E9422F3575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393817" y="3261982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5CAE496-D3BB-9440-8A92-AEA304AF9B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343934" y="3593546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E864843-4953-BD46-8FE1-E7F580EAD64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700684" y="3474325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08ECE37-9AF4-D547-9CFF-3F07BDA1EDB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082365" y="3158414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C8CE503-CB8E-5445-B892-DFAE2DCA5BF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093758" y="3502506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EF55165-C095-974C-AA25-E1EAA1DF52C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055214" y="3916228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B174939-D13F-ED46-B6D8-A13F1E2AD76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755419" y="3261981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B294836-173C-734A-A7DB-554CD60AE25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531266" y="3233022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A7C77BC-196F-3D47-863E-A20386E173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3064688" y="2623294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B1866BB-14FA-A24B-AA5D-A876D658D9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640985" y="2846697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6CC0207-DEA4-9E45-88B2-E57FB09353C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264829" y="3874509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D614F06-1295-FB44-A16C-9BBDEF97399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999981" y="3409432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73055B1-B171-E644-993F-BE8D1F57526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825460" y="2660361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137FA260-C449-7E45-92BA-A1FEE994FAD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680545" y="3081675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FF6849F-40BE-5C44-A485-BCE3B3B16BF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026389" y="3693857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3B922FF-20AA-F443-9CC9-742D267D4BF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274266" y="4173305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15D8EDC-168A-1C40-9363-60D37183341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055214" y="4185966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E500F0-C7C1-574C-A057-544B41333EE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83666" y="338542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BBE733E-68E0-904A-89B2-323B0564A28C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831485" y="298639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5927709-0D29-EB4B-B348-7C348659D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944798"/>
              <a:ext cx="2333120" cy="91988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2EDFA8-61DD-D74D-B041-B621B7A268E3}"/>
              </a:ext>
            </a:extLst>
          </p:cNvPr>
          <p:cNvGrpSpPr/>
          <p:nvPr/>
        </p:nvGrpSpPr>
        <p:grpSpPr>
          <a:xfrm>
            <a:off x="2768544" y="4190545"/>
            <a:ext cx="5764444" cy="1050587"/>
            <a:chOff x="3360126" y="3971848"/>
            <a:chExt cx="5764444" cy="105058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76B5C86-CDD2-4E42-A26E-FFF0314AB38A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58" name="Intelligent Information Retrieval Laboratory">
                <a:extLst>
                  <a:ext uri="{FF2B5EF4-FFF2-40B4-BE49-F238E27FC236}">
                    <a16:creationId xmlns:a16="http://schemas.microsoft.com/office/drawing/2014/main" id="{FACECD6A-90E9-5843-82DC-30AEE8206865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59" name="Intelligent Information Retrieval Laboratory">
                <a:extLst>
                  <a:ext uri="{FF2B5EF4-FFF2-40B4-BE49-F238E27FC236}">
                    <a16:creationId xmlns:a16="http://schemas.microsoft.com/office/drawing/2014/main" id="{32842033-B95C-9A4D-908E-80FF023FD70A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3E8DD3E-E3FE-F245-BDC7-1F236C10B786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EB65AB3-F10D-AB47-AE34-98A73CBAF0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4" descr="Youtube logo | Logok">
                <a:extLst>
                  <a:ext uri="{FF2B5EF4-FFF2-40B4-BE49-F238E27FC236}">
                    <a16:creationId xmlns:a16="http://schemas.microsoft.com/office/drawing/2014/main" id="{DF29D292-9287-424B-970B-C57D293489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Intelligent Information Retrieval Laboratory">
                <a:extLst>
                  <a:ext uri="{FF2B5EF4-FFF2-40B4-BE49-F238E27FC236}">
                    <a16:creationId xmlns:a16="http://schemas.microsoft.com/office/drawing/2014/main" id="{9D438A99-AE72-9340-A7C9-2A594DC7EDD3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5192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B94BDC-D64B-8C40-B4E7-DD320196E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D3377A-4943-A142-9204-C196265C8B28}"/>
              </a:ext>
            </a:extLst>
          </p:cNvPr>
          <p:cNvGrpSpPr/>
          <p:nvPr/>
        </p:nvGrpSpPr>
        <p:grpSpPr>
          <a:xfrm>
            <a:off x="5003050" y="1907513"/>
            <a:ext cx="2185899" cy="2436243"/>
            <a:chOff x="9051463" y="1794624"/>
            <a:chExt cx="2185899" cy="2436243"/>
          </a:xfrm>
        </p:grpSpPr>
        <p:sp>
          <p:nvSpPr>
            <p:cNvPr id="3" name="Rounded Rectangle 2" descr="訓練集&#10;">
              <a:extLst>
                <a:ext uri="{FF2B5EF4-FFF2-40B4-BE49-F238E27FC236}">
                  <a16:creationId xmlns:a16="http://schemas.microsoft.com/office/drawing/2014/main" id="{7717A6AE-02F8-1B48-B473-0BADE018552A}"/>
                </a:ext>
              </a:extLst>
            </p:cNvPr>
            <p:cNvSpPr/>
            <p:nvPr/>
          </p:nvSpPr>
          <p:spPr>
            <a:xfrm>
              <a:off x="9263614" y="1794624"/>
              <a:ext cx="1525586" cy="34486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Overfitting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07F67FD-2E25-4847-852D-3A39F9F55D55}"/>
                </a:ext>
              </a:extLst>
            </p:cNvPr>
            <p:cNvGrpSpPr/>
            <p:nvPr/>
          </p:nvGrpSpPr>
          <p:grpSpPr>
            <a:xfrm>
              <a:off x="9051463" y="2520595"/>
              <a:ext cx="2185899" cy="1710272"/>
              <a:chOff x="1026389" y="2623294"/>
              <a:chExt cx="2185899" cy="1710272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F68E338-C95A-BA46-84DF-2FFC648EE4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335775" y="3428240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8CDAA49-71DE-DB43-84C5-C9E04568C16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310459" y="3165306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B985F74-FBE3-D64E-B181-C61F59D14C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393817" y="3261982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BFC2C18-9D4F-5944-9869-D568EA7310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343934" y="3593546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1F4A490-E342-3948-A9C4-FEB9E64D5D1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700684" y="3474325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BB036A7-783F-2048-8A92-CBCAB95BF9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082365" y="3158414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0668D2D-1C3D-6848-A43C-59413470B13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093758" y="3502506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543CF89-29C7-CD47-BD22-BF0695EB89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055214" y="3916228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B6D8F9D-0F96-9841-8B73-300568CFCE0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755419" y="3261981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ACD715-FE98-CC4C-A603-4B4948C4CF1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531266" y="3233022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E8399CE-22BA-784D-9841-C0872048229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3064688" y="2623294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26E402F-2621-0241-8599-19E1423383C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640985" y="2846697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C7D124-B7A2-F247-82CD-B00AB6F915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264829" y="3874509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2D04BA9-6151-9446-BF19-451304AB103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999981" y="3409432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168E82A-8BBB-604B-8AC6-24308053592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825460" y="2660361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382C171-45C1-CD45-9715-69E632789B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680545" y="3081675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B762A93-3C34-B440-BD29-A55A958CCF0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026389" y="3693857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8F09D70-CB8A-2A46-AFA7-5FDA6B924B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274266" y="4173305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626E846-73CB-894F-B60A-B8C7B34890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055214" y="4185966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0A8EC1F-DFF0-0A47-9546-439C24D128B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708740" y="3282723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E0E5633-A436-2D4B-990D-3204C0AF5D4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856559" y="2870998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122721E-609D-CC45-9B7B-FD41BE8C4FC6}"/>
                </a:ext>
              </a:extLst>
            </p:cNvPr>
            <p:cNvSpPr/>
            <p:nvPr/>
          </p:nvSpPr>
          <p:spPr>
            <a:xfrm>
              <a:off x="9101189" y="2583028"/>
              <a:ext cx="2049411" cy="1582572"/>
            </a:xfrm>
            <a:custGeom>
              <a:avLst/>
              <a:gdLst>
                <a:gd name="connsiteX0" fmla="*/ 42811 w 2049411"/>
                <a:gd name="connsiteY0" fmla="*/ 1582572 h 1582572"/>
                <a:gd name="connsiteX1" fmla="*/ 17411 w 2049411"/>
                <a:gd name="connsiteY1" fmla="*/ 1315872 h 1582572"/>
                <a:gd name="connsiteX2" fmla="*/ 271411 w 2049411"/>
                <a:gd name="connsiteY2" fmla="*/ 1290472 h 1582572"/>
                <a:gd name="connsiteX3" fmla="*/ 347611 w 2049411"/>
                <a:gd name="connsiteY3" fmla="*/ 972972 h 1582572"/>
                <a:gd name="connsiteX4" fmla="*/ 385711 w 2049411"/>
                <a:gd name="connsiteY4" fmla="*/ 630072 h 1582572"/>
                <a:gd name="connsiteX5" fmla="*/ 690511 w 2049411"/>
                <a:gd name="connsiteY5" fmla="*/ 896772 h 1582572"/>
                <a:gd name="connsiteX6" fmla="*/ 754011 w 2049411"/>
                <a:gd name="connsiteY6" fmla="*/ 706272 h 1582572"/>
                <a:gd name="connsiteX7" fmla="*/ 957211 w 2049411"/>
                <a:gd name="connsiteY7" fmla="*/ 807872 h 1582572"/>
                <a:gd name="connsiteX8" fmla="*/ 1071511 w 2049411"/>
                <a:gd name="connsiteY8" fmla="*/ 553872 h 1582572"/>
                <a:gd name="connsiteX9" fmla="*/ 1300111 w 2049411"/>
                <a:gd name="connsiteY9" fmla="*/ 845972 h 1582572"/>
                <a:gd name="connsiteX10" fmla="*/ 1452511 w 2049411"/>
                <a:gd name="connsiteY10" fmla="*/ 642772 h 1582572"/>
                <a:gd name="connsiteX11" fmla="*/ 1693811 w 2049411"/>
                <a:gd name="connsiteY11" fmla="*/ 833272 h 1582572"/>
                <a:gd name="connsiteX12" fmla="*/ 1630311 w 2049411"/>
                <a:gd name="connsiteY12" fmla="*/ 515772 h 1582572"/>
                <a:gd name="connsiteX13" fmla="*/ 1782711 w 2049411"/>
                <a:gd name="connsiteY13" fmla="*/ 58572 h 1582572"/>
                <a:gd name="connsiteX14" fmla="*/ 2049411 w 2049411"/>
                <a:gd name="connsiteY14" fmla="*/ 20472 h 158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49411" h="1582572">
                  <a:moveTo>
                    <a:pt x="42811" y="1582572"/>
                  </a:moveTo>
                  <a:cubicBezTo>
                    <a:pt x="11061" y="1473563"/>
                    <a:pt x="-20689" y="1364555"/>
                    <a:pt x="17411" y="1315872"/>
                  </a:cubicBezTo>
                  <a:cubicBezTo>
                    <a:pt x="55511" y="1267189"/>
                    <a:pt x="216378" y="1347622"/>
                    <a:pt x="271411" y="1290472"/>
                  </a:cubicBezTo>
                  <a:cubicBezTo>
                    <a:pt x="326444" y="1233322"/>
                    <a:pt x="328561" y="1083038"/>
                    <a:pt x="347611" y="972972"/>
                  </a:cubicBezTo>
                  <a:cubicBezTo>
                    <a:pt x="366661" y="862906"/>
                    <a:pt x="328561" y="642772"/>
                    <a:pt x="385711" y="630072"/>
                  </a:cubicBezTo>
                  <a:cubicBezTo>
                    <a:pt x="442861" y="617372"/>
                    <a:pt x="629128" y="884072"/>
                    <a:pt x="690511" y="896772"/>
                  </a:cubicBezTo>
                  <a:cubicBezTo>
                    <a:pt x="751894" y="909472"/>
                    <a:pt x="709561" y="721089"/>
                    <a:pt x="754011" y="706272"/>
                  </a:cubicBezTo>
                  <a:cubicBezTo>
                    <a:pt x="798461" y="691455"/>
                    <a:pt x="904294" y="833272"/>
                    <a:pt x="957211" y="807872"/>
                  </a:cubicBezTo>
                  <a:cubicBezTo>
                    <a:pt x="1010128" y="782472"/>
                    <a:pt x="1014361" y="547522"/>
                    <a:pt x="1071511" y="553872"/>
                  </a:cubicBezTo>
                  <a:cubicBezTo>
                    <a:pt x="1128661" y="560222"/>
                    <a:pt x="1236611" y="831155"/>
                    <a:pt x="1300111" y="845972"/>
                  </a:cubicBezTo>
                  <a:cubicBezTo>
                    <a:pt x="1363611" y="860789"/>
                    <a:pt x="1386894" y="644889"/>
                    <a:pt x="1452511" y="642772"/>
                  </a:cubicBezTo>
                  <a:cubicBezTo>
                    <a:pt x="1518128" y="640655"/>
                    <a:pt x="1664178" y="854439"/>
                    <a:pt x="1693811" y="833272"/>
                  </a:cubicBezTo>
                  <a:cubicBezTo>
                    <a:pt x="1723444" y="812105"/>
                    <a:pt x="1615494" y="644889"/>
                    <a:pt x="1630311" y="515772"/>
                  </a:cubicBezTo>
                  <a:cubicBezTo>
                    <a:pt x="1645128" y="386655"/>
                    <a:pt x="1712861" y="141122"/>
                    <a:pt x="1782711" y="58572"/>
                  </a:cubicBezTo>
                  <a:cubicBezTo>
                    <a:pt x="1852561" y="-23978"/>
                    <a:pt x="1950986" y="-1753"/>
                    <a:pt x="2049411" y="20472"/>
                  </a:cubicBezTo>
                </a:path>
              </a:pathLst>
            </a:cu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>
                <a:solidFill>
                  <a:srgbClr val="C0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209904-5F52-654E-8118-C54D56304679}"/>
              </a:ext>
            </a:extLst>
          </p:cNvPr>
          <p:cNvGrpSpPr/>
          <p:nvPr/>
        </p:nvGrpSpPr>
        <p:grpSpPr>
          <a:xfrm>
            <a:off x="3213777" y="4090697"/>
            <a:ext cx="5764444" cy="1050587"/>
            <a:chOff x="3360126" y="3971848"/>
            <a:chExt cx="5764444" cy="105058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163A94C-37CD-7249-A328-81AE7DF47C2A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34" name="Intelligent Information Retrieval Laboratory">
                <a:extLst>
                  <a:ext uri="{FF2B5EF4-FFF2-40B4-BE49-F238E27FC236}">
                    <a16:creationId xmlns:a16="http://schemas.microsoft.com/office/drawing/2014/main" id="{8250E9E5-7A15-2B44-8EDB-A8BBE7918B8A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35" name="Intelligent Information Retrieval Laboratory">
                <a:extLst>
                  <a:ext uri="{FF2B5EF4-FFF2-40B4-BE49-F238E27FC236}">
                    <a16:creationId xmlns:a16="http://schemas.microsoft.com/office/drawing/2014/main" id="{39C3D702-D559-A342-BAED-164A908E981F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4F68AFB-C97C-DD4B-B50B-5DB0FC15686D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3F05406E-021E-B54F-8956-17BF342306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 descr="Youtube logo | Logok">
                <a:extLst>
                  <a:ext uri="{FF2B5EF4-FFF2-40B4-BE49-F238E27FC236}">
                    <a16:creationId xmlns:a16="http://schemas.microsoft.com/office/drawing/2014/main" id="{AF81C3C0-D1FC-8C47-9912-EF71288058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Intelligent Information Retrieval Laboratory">
                <a:extLst>
                  <a:ext uri="{FF2B5EF4-FFF2-40B4-BE49-F238E27FC236}">
                    <a16:creationId xmlns:a16="http://schemas.microsoft.com/office/drawing/2014/main" id="{8A42E4B5-3BD4-764A-A0C8-B13BE5945F3F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3842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9D4F22-F46F-6646-B932-4B11EAC2AB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586E72-861C-C443-9FCC-6D1517E784BA}"/>
              </a:ext>
            </a:extLst>
          </p:cNvPr>
          <p:cNvGrpSpPr/>
          <p:nvPr/>
        </p:nvGrpSpPr>
        <p:grpSpPr>
          <a:xfrm>
            <a:off x="3359457" y="1569932"/>
            <a:ext cx="4283154" cy="3563632"/>
            <a:chOff x="2184365" y="1570815"/>
            <a:chExt cx="4283154" cy="356363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E5EC80C-5D97-D04A-AA85-7D1EEB426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3500" y="2002447"/>
              <a:ext cx="1440000" cy="1440000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48DA2E-445D-DD4C-82AD-CFAD3E5597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68500" y="2182447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B76A323-0ED4-9E43-8D8A-21FBACD196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3500" y="2362447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53AC51-E7E4-804A-AAC2-30CB562E1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0500" y="2614447"/>
              <a:ext cx="216000" cy="216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4B4703E-FF4B-B64F-8CDE-B017C3D63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000" y="2002447"/>
              <a:ext cx="1440000" cy="1440000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F18344E-970D-DB45-B7E9-520C9B76A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1000" y="2182447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8D07056-9256-CC42-9019-A532F8E5ED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6000" y="2362447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7E781F2-A5DB-A648-9B6F-4FB2BA78F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23000" y="2614447"/>
              <a:ext cx="216000" cy="216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AE18D46-4F1E-D44F-9E00-C60026AC5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3500" y="3694447"/>
              <a:ext cx="1440000" cy="1440000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C7FB4F2-2F8F-2D44-86D6-C7420A73E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68500" y="3874447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FF8B60-5CDB-1C4F-95E2-3091E9D98E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000" y="3694447"/>
              <a:ext cx="1440000" cy="1440000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C7C594-ABDB-FB45-ACE5-82E57422A3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1000" y="3874447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D5BA56D-0BFA-EF40-B844-11DE25A455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6000" y="4054447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341BD5A-526A-1742-AA28-F865A1B30A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23000" y="4306447"/>
              <a:ext cx="216000" cy="216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C9507BB-32A5-E84C-BA81-E177E04B1679}"/>
                </a:ext>
              </a:extLst>
            </p:cNvPr>
            <p:cNvGrpSpPr/>
            <p:nvPr/>
          </p:nvGrpSpPr>
          <p:grpSpPr>
            <a:xfrm>
              <a:off x="3430443" y="2651678"/>
              <a:ext cx="140198" cy="141538"/>
              <a:chOff x="2639477" y="3327077"/>
              <a:chExt cx="140198" cy="141538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1B0A88F-2B25-FC47-B825-02EE891D1F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639477" y="3384615"/>
                <a:ext cx="43200" cy="432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C6B98F2-84EC-654B-82CB-8187AE5BD3F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659878" y="3350345"/>
                <a:ext cx="43200" cy="432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2A1664B-2064-ED46-A74A-63323C1BCCD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686959" y="3386428"/>
                <a:ext cx="43200" cy="432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321E180-1DCB-A147-8531-C0B6334746F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661914" y="3425413"/>
                <a:ext cx="43200" cy="432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8077D62-818F-2743-8044-6BE27D8793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709394" y="3425415"/>
                <a:ext cx="43200" cy="432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BEC9D262-DB2F-7C45-8306-76B85439ACB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709393" y="3355061"/>
                <a:ext cx="43200" cy="432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F5340CF-003E-044E-9937-A27B5DED64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736475" y="3384615"/>
                <a:ext cx="43200" cy="432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8C3B086-F9E1-F44A-B54C-F747385E0A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690662" y="3327077"/>
                <a:ext cx="43200" cy="432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4E4FF99-4382-1144-86EB-1B52DB8A48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3228" y="4047372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73F5367-4586-8C4F-B13E-379B2EC0A5C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455524" y="4084348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E43D01E-5816-DE49-BE5E-03F8D98BCDD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490654" y="4065708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1EC547-D25B-4C4E-B4E2-F46975A2A3A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517735" y="4082896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D8128AD-281E-8149-BF8E-5654C799AC5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477815" y="4113883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2A7DA16-F38B-A04F-B5FD-AED9251FA58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540170" y="4121883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CE6F612-15FA-6844-8E0E-17FC3262A0A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554640" y="4059036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0E1167B-0097-CB4A-8D37-309F958EFF7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573062" y="4101124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FA48FA8-CDFD-3245-807D-E4945DE199C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513963" y="4030117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CB56A94-4F65-EC47-A708-015BCEC745F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522529" y="2630706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512621D-EDCD-5F4E-A857-D50D255F6F1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704288" y="2634762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36F9C35-8970-3C48-A06A-6D95DDECD1FC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714400" y="2718525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5323C2B-A4E0-F442-9C2F-757A2060493C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716709" y="2564296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FBA499A-173E-464F-BCA4-A3A92941467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787477" y="2648054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418926-BEEA-CB43-AE9D-479AE848D11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611789" y="2516869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49904A7-910B-244F-A480-8C8A7B4CCC9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728766" y="2489717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B936F6D-F2EC-024E-A6C7-AC8DD26D9B6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828346" y="2584748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8C7E564-75D3-4942-B32F-A6C20598F93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565975" y="2718526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2899A0F-8CF8-A141-B91F-C47B4C3D912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622108" y="2596420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DD9BDB97-EAA7-5A4D-AE4F-D41E13DFF2E1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942793" y="4097405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14EC6C2-888F-FA4E-A5EB-056A8C644C61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6249319" y="4211414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DE4A150F-651A-A341-9E0C-7BA23944B17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6278195" y="3882108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2586A29-A543-4340-868B-B03CA3F78AC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6424319" y="4168550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68243BF-04CC-0740-A3AE-CCC19E63050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6302673" y="4010295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D03422A-09CA-734F-B95D-A9AC0286F131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6093235" y="4057325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14FE1A1D-4425-F840-9A28-1E4E168146E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919561" y="3869800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3F75489-19F3-0C40-88DE-FA91DC96805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967922" y="4260370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0A1C0A3-D08E-7849-86CD-063EF796487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6125142" y="4452883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EBA2842-C1AD-464C-BD4B-6D62DCFAAE2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6133770" y="3894278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4270F2D-26E4-4D40-A396-AEB8BF9B73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0500" y="4306447"/>
              <a:ext cx="216000" cy="216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Text Placeholder 3">
              <a:extLst>
                <a:ext uri="{FF2B5EF4-FFF2-40B4-BE49-F238E27FC236}">
                  <a16:creationId xmlns:a16="http://schemas.microsoft.com/office/drawing/2014/main" id="{2E0BF511-13BB-7F44-ACE4-E0CAF473277E}"/>
                </a:ext>
              </a:extLst>
            </p:cNvPr>
            <p:cNvSpPr txBox="1">
              <a:spLocks/>
            </p:cNvSpPr>
            <p:nvPr/>
          </p:nvSpPr>
          <p:spPr>
            <a:xfrm>
              <a:off x="2873627" y="1570815"/>
              <a:ext cx="1326210" cy="3416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TW" sz="1400" b="1" dirty="0"/>
                <a:t>Low variance</a:t>
              </a:r>
            </a:p>
          </p:txBody>
        </p:sp>
        <p:sp>
          <p:nvSpPr>
            <p:cNvPr id="135" name="Text Placeholder 3">
              <a:extLst>
                <a:ext uri="{FF2B5EF4-FFF2-40B4-BE49-F238E27FC236}">
                  <a16:creationId xmlns:a16="http://schemas.microsoft.com/office/drawing/2014/main" id="{ADAB29DC-0D03-5B4A-8C39-853EB781D526}"/>
                </a:ext>
              </a:extLst>
            </p:cNvPr>
            <p:cNvSpPr txBox="1">
              <a:spLocks/>
            </p:cNvSpPr>
            <p:nvPr/>
          </p:nvSpPr>
          <p:spPr>
            <a:xfrm>
              <a:off x="5064599" y="1570815"/>
              <a:ext cx="1364259" cy="3416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TW" sz="1400" b="1" dirty="0"/>
                <a:t>High variance</a:t>
              </a:r>
            </a:p>
          </p:txBody>
        </p:sp>
        <p:sp>
          <p:nvSpPr>
            <p:cNvPr id="136" name="Text Placeholder 3">
              <a:extLst>
                <a:ext uri="{FF2B5EF4-FFF2-40B4-BE49-F238E27FC236}">
                  <a16:creationId xmlns:a16="http://schemas.microsoft.com/office/drawing/2014/main" id="{1E225CFE-B3B8-9B46-B2AD-784A8D26697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827205" y="2481490"/>
              <a:ext cx="1055952" cy="3416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TW" sz="1400" b="1" dirty="0"/>
                <a:t>Low bias</a:t>
              </a:r>
            </a:p>
          </p:txBody>
        </p:sp>
        <p:sp>
          <p:nvSpPr>
            <p:cNvPr id="137" name="Text Placeholder 3">
              <a:extLst>
                <a:ext uri="{FF2B5EF4-FFF2-40B4-BE49-F238E27FC236}">
                  <a16:creationId xmlns:a16="http://schemas.microsoft.com/office/drawing/2014/main" id="{29B739CE-13A4-BC46-A8D2-4DE3E4E542D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827205" y="4201807"/>
              <a:ext cx="1055952" cy="3416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TW" sz="1400" b="1" dirty="0"/>
                <a:t>High bias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0A84771-3F88-5540-BF56-F9C5FF65387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536250" y="2733146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3BB762A-8510-BB4C-9C1B-E6EF1E293B6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544176" y="2691749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21EFAD3-C301-3A4E-ADCB-FD543C24101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596988" y="4075925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7BB69B9-BB47-AD43-A540-1FCD5C19A53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502525" y="4125049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40B0B73-E517-9F4A-A4FC-907673BF381E}"/>
              </a:ext>
            </a:extLst>
          </p:cNvPr>
          <p:cNvGrpSpPr>
            <a:grpSpLocks noChangeAspect="1"/>
          </p:cNvGrpSpPr>
          <p:nvPr/>
        </p:nvGrpSpPr>
        <p:grpSpPr>
          <a:xfrm>
            <a:off x="2048543" y="4745280"/>
            <a:ext cx="7485689" cy="1364289"/>
            <a:chOff x="3360126" y="3971848"/>
            <a:chExt cx="5764444" cy="1050587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36BBB7C-F863-394C-B864-0318EF93C52E}"/>
                </a:ext>
              </a:extLst>
            </p:cNvPr>
            <p:cNvGrpSpPr/>
            <p:nvPr/>
          </p:nvGrpSpPr>
          <p:grpSpPr>
            <a:xfrm>
              <a:off x="3360126" y="4339097"/>
              <a:ext cx="2735874" cy="300702"/>
              <a:chOff x="7237110" y="4288020"/>
              <a:chExt cx="2735874" cy="300702"/>
            </a:xfrm>
          </p:grpSpPr>
          <p:sp>
            <p:nvSpPr>
              <p:cNvPr id="100" name="Intelligent Information Retrieval Laboratory">
                <a:extLst>
                  <a:ext uri="{FF2B5EF4-FFF2-40B4-BE49-F238E27FC236}">
                    <a16:creationId xmlns:a16="http://schemas.microsoft.com/office/drawing/2014/main" id="{62CFB475-9B15-9641-BC97-B3BF8A27F8C4}"/>
                  </a:ext>
                </a:extLst>
              </p:cNvPr>
              <p:cNvSpPr txBox="1"/>
              <p:nvPr/>
            </p:nvSpPr>
            <p:spPr>
              <a:xfrm>
                <a:off x="7237110" y="4288020"/>
                <a:ext cx="2590800" cy="3007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 鐵人賽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02" name="Intelligent Information Retrieval Laboratory">
                <a:extLst>
                  <a:ext uri="{FF2B5EF4-FFF2-40B4-BE49-F238E27FC236}">
                    <a16:creationId xmlns:a16="http://schemas.microsoft.com/office/drawing/2014/main" id="{ECDBCF6F-9209-B343-B90A-2198DA919D88}"/>
                  </a:ext>
                </a:extLst>
              </p:cNvPr>
              <p:cNvSpPr txBox="1"/>
              <p:nvPr/>
            </p:nvSpPr>
            <p:spPr>
              <a:xfrm>
                <a:off x="8753784" y="4319415"/>
                <a:ext cx="1219200" cy="253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802EC0F9-129D-3E4F-A93C-832B0493F666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8234E95A-EEBA-C042-8C43-20AB5A5757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4" descr="Youtube logo | Logok">
                <a:extLst>
                  <a:ext uri="{FF2B5EF4-FFF2-40B4-BE49-F238E27FC236}">
                    <a16:creationId xmlns:a16="http://schemas.microsoft.com/office/drawing/2014/main" id="{56AD8252-1151-4B4B-AE91-06CE9D6E9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Intelligent Information Retrieval Laboratory">
                <a:extLst>
                  <a:ext uri="{FF2B5EF4-FFF2-40B4-BE49-F238E27FC236}">
                    <a16:creationId xmlns:a16="http://schemas.microsoft.com/office/drawing/2014/main" id="{184DBA5F-229D-3240-9542-B4E2B7F88F04}"/>
                  </a:ext>
                </a:extLst>
              </p:cNvPr>
              <p:cNvSpPr txBox="1"/>
              <p:nvPr/>
            </p:nvSpPr>
            <p:spPr>
              <a:xfrm>
                <a:off x="4549327" y="4322717"/>
                <a:ext cx="1219200" cy="3007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10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8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563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3083</TotalTime>
  <Words>250</Words>
  <Application>Microsoft Macintosh PowerPoint</Application>
  <PresentationFormat>Widescreen</PresentationFormat>
  <Paragraphs>58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等线</vt:lpstr>
      <vt:lpstr>微软雅黑</vt:lpstr>
      <vt:lpstr>Arial</vt:lpstr>
      <vt:lpstr>Calibri</vt:lpstr>
      <vt:lpstr>Century Gothic</vt:lpstr>
      <vt:lpstr>Helvetica Neue</vt:lpstr>
      <vt:lpstr>Helvetica Neue Bold Condensed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154</cp:revision>
  <dcterms:created xsi:type="dcterms:W3CDTF">2015-08-18T02:51:41Z</dcterms:created>
  <dcterms:modified xsi:type="dcterms:W3CDTF">2021-11-23T10:01:49Z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